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  <p:sldId id="268" r:id="rId13"/>
    <p:sldId id="267" r:id="rId14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6CA79B3F-9EE0-43C0-8F51-1D40E391706A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FBC2B5D-55F7-41EE-AD37-FB7BC8F6D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4227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07CFDC3-3D19-4997-AC26-2CCCDBA894C3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0DF8B84C-9438-4104-8A76-6557D6C8F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3870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8B84C-9438-4104-8A76-6557D6C8F845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8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8B84C-9438-4104-8A76-6557D6C8F845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0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6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9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735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84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651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256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647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6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4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55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0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3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4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14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89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54AC8-FB38-4F60-80A1-CFEEEFD7111B}" type="datetimeFigureOut">
              <a:rPr lang="en-US" smtClean="0"/>
              <a:t>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5B2369-613D-4684-9DB5-27C55E2326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sch.gr/eu-pdede/" TargetMode="External"/><Relationship Id="rId2" Type="http://schemas.openxmlformats.org/officeDocument/2006/relationships/hyperlink" Target="mailto:pdede@sch.g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ages/%CE%9F%CE%BC%CE%AC%CE%B4%CE%B1-%CE%95%CF%85%CF%81%CF%89%CF%80%CE%B1%CE%B9%CE%BA%CF%8E%CE%BD-%CE%A0%CF%81%CE%BF%CE%B3%CF%81%CE%B1%CE%BC%CE%BC%CE%AC%CF%84%CF%89%CE%BD-%CE%A0%CE%94%CE%95%CE%94%CE%95/307394129462320?ref=aymt_homepage_panel" TargetMode="External"/><Relationship Id="rId2" Type="http://schemas.openxmlformats.org/officeDocument/2006/relationships/hyperlink" Target="http://blogs.sch.gr/eu-pded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sch.gr/eu-pded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9815" y="381001"/>
            <a:ext cx="9061938" cy="249115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The European Projects</a:t>
            </a:r>
            <a:r>
              <a:rPr lang="el-GR" sz="4000" b="1" dirty="0" smtClean="0"/>
              <a:t> </a:t>
            </a:r>
            <a:r>
              <a:rPr lang="en-US" sz="4000" b="1" dirty="0" smtClean="0"/>
              <a:t>Team of the Regional Directorate of Education in Western Greece</a:t>
            </a:r>
            <a:r>
              <a:rPr lang="el-GR" sz="4900" b="1" dirty="0" smtClean="0"/>
              <a:t/>
            </a:r>
            <a:br>
              <a:rPr lang="el-GR" sz="4900" b="1" dirty="0" smtClean="0"/>
            </a:br>
            <a:r>
              <a:rPr lang="en-US" sz="3600" dirty="0" smtClean="0"/>
              <a:t>An overview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7785" y="3470031"/>
            <a:ext cx="9886827" cy="270803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</a:t>
            </a:r>
          </a:p>
          <a:p>
            <a:r>
              <a:rPr lang="en-US" sz="2400" b="1" dirty="0" err="1" smtClean="0"/>
              <a:t>Ilias-Panagiotis</a:t>
            </a:r>
            <a:r>
              <a:rPr lang="en-US" sz="2400" b="1" dirty="0" smtClean="0"/>
              <a:t> Kourtesis</a:t>
            </a:r>
            <a:endParaRPr lang="en-US" sz="2400" b="1" dirty="0"/>
          </a:p>
          <a:p>
            <a:r>
              <a:rPr lang="en-US" sz="2400" b="1" dirty="0" smtClean="0"/>
              <a:t>          13-02-2016</a:t>
            </a:r>
            <a:endParaRPr lang="en-US" sz="2400" b="1" dirty="0"/>
          </a:p>
        </p:txBody>
      </p:sp>
      <p:pic>
        <p:nvPicPr>
          <p:cNvPr id="4" name="Picture 3" descr="http://www.uni-bielefeld.de/International/professoren-und-mitarbeiter/images/erasmus_log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429" y="5090198"/>
            <a:ext cx="4384431" cy="1193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kourtesis\Desktop\Υλικό Παρουσίασης Ομάδα Ευρωπαϊκών Προγραμμάτων\profile-photo-eu-pdede-96x96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323" y="5174645"/>
            <a:ext cx="2004646" cy="10034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676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892"/>
            <a:ext cx="10515600" cy="1217490"/>
          </a:xfrm>
        </p:spPr>
        <p:txBody>
          <a:bodyPr/>
          <a:lstStyle/>
          <a:p>
            <a:pPr algn="ctr"/>
            <a:r>
              <a:rPr lang="en-US" b="1" dirty="0" smtClean="0"/>
              <a:t>Erasmus+ Projects in Western Greece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300891"/>
              </p:ext>
            </p:extLst>
          </p:nvPr>
        </p:nvGraphicFramePr>
        <p:xfrm>
          <a:off x="750276" y="1264381"/>
          <a:ext cx="10339755" cy="23874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7701"/>
                <a:gridCol w="3489254"/>
                <a:gridCol w="3352800"/>
              </a:tblGrid>
              <a:tr h="963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Α</a:t>
                      </a:r>
                      <a:r>
                        <a:rPr lang="en-US" sz="2400" dirty="0" err="1">
                          <a:effectLst/>
                        </a:rPr>
                        <a:t>pproved</a:t>
                      </a:r>
                      <a:r>
                        <a:rPr lang="en-US" sz="2400" dirty="0">
                          <a:effectLst/>
                        </a:rPr>
                        <a:t> ERASMUS+ Projects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0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KA1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KA2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44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VET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665844"/>
              </p:ext>
            </p:extLst>
          </p:nvPr>
        </p:nvGraphicFramePr>
        <p:xfrm>
          <a:off x="762000" y="4079632"/>
          <a:ext cx="10304585" cy="2473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7560"/>
                <a:gridCol w="3409394"/>
                <a:gridCol w="3317631"/>
              </a:tblGrid>
              <a:tr h="8557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ERASMUS+ Projects on the reserve list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3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KA1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3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KA2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31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VET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-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1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23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>Participation in Projects and Innovative Practices</a:t>
            </a:r>
            <a:r>
              <a:rPr lang="el-GR" sz="4000" b="1" dirty="0" smtClean="0"/>
              <a:t> </a:t>
            </a:r>
            <a:br>
              <a:rPr lang="el-GR" sz="4000" b="1" dirty="0" smtClean="0"/>
            </a:br>
            <a:r>
              <a:rPr lang="el-GR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692" y="1547447"/>
            <a:ext cx="10826262" cy="49940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sz="3600" b="1" i="1" u="sng" dirty="0" smtClean="0"/>
              <a:t>2014-2017</a:t>
            </a:r>
            <a:r>
              <a:rPr lang="el-GR" sz="3600" i="1" u="sng" dirty="0" smtClean="0"/>
              <a:t>:</a:t>
            </a:r>
            <a:r>
              <a:rPr lang="el-GR" sz="3600" dirty="0" smtClean="0"/>
              <a:t> </a:t>
            </a:r>
            <a:r>
              <a:rPr lang="en-US" sz="3600" dirty="0" smtClean="0"/>
              <a:t>The Regional Directorate of Education in Western Greece actively participates in the Strategic Partnership project of cross-sector collaboration</a:t>
            </a:r>
            <a:r>
              <a:rPr lang="en-US" sz="3600" b="1" dirty="0" smtClean="0"/>
              <a:t> </a:t>
            </a:r>
            <a:r>
              <a:rPr lang="en-US" sz="3600" b="1" i="1" dirty="0" smtClean="0"/>
              <a:t>INTER+</a:t>
            </a:r>
            <a:r>
              <a:rPr lang="en-US" sz="3600" b="1" dirty="0" smtClean="0"/>
              <a:t>.</a:t>
            </a:r>
          </a:p>
          <a:p>
            <a:pPr marL="0" indent="0" algn="just">
              <a:buNone/>
            </a:pPr>
            <a:r>
              <a:rPr lang="en-US" sz="3600" b="1" i="1" u="sng" dirty="0" smtClean="0"/>
              <a:t>Coordinator:</a:t>
            </a:r>
            <a:r>
              <a:rPr lang="en-US" sz="3600" i="1" dirty="0" smtClean="0"/>
              <a:t> </a:t>
            </a:r>
            <a:r>
              <a:rPr lang="en-US" sz="3600" b="1" i="1" dirty="0" err="1" smtClean="0"/>
              <a:t>Academie</a:t>
            </a:r>
            <a:r>
              <a:rPr lang="en-US" sz="3600" b="1" i="1" dirty="0" smtClean="0"/>
              <a:t> </a:t>
            </a:r>
            <a:r>
              <a:rPr lang="en-US" sz="3600" b="1" i="1" dirty="0"/>
              <a:t>de </a:t>
            </a:r>
            <a:r>
              <a:rPr lang="en-US" sz="3600" b="1" i="1" dirty="0" smtClean="0"/>
              <a:t>Creteil, France</a:t>
            </a:r>
            <a:endParaRPr lang="en-US" sz="3600" i="1" dirty="0"/>
          </a:p>
          <a:p>
            <a:pPr marL="0" indent="0" algn="just">
              <a:buNone/>
            </a:pPr>
            <a:r>
              <a:rPr lang="en-US" sz="3600" b="1" i="1" u="sng" dirty="0" smtClean="0"/>
              <a:t>Participation:</a:t>
            </a:r>
            <a:r>
              <a:rPr lang="en-US" sz="3600" b="1" i="1" dirty="0" smtClean="0"/>
              <a:t> 12 partners </a:t>
            </a:r>
            <a:r>
              <a:rPr lang="en-US" sz="3600" dirty="0" smtClean="0"/>
              <a:t>from </a:t>
            </a:r>
            <a:r>
              <a:rPr lang="en-US" sz="3600" b="1" i="1" dirty="0"/>
              <a:t>6</a:t>
            </a:r>
            <a:r>
              <a:rPr lang="en-US" sz="3600" dirty="0" smtClean="0"/>
              <a:t> </a:t>
            </a:r>
            <a:r>
              <a:rPr lang="en-US" sz="3600" b="1" dirty="0" smtClean="0"/>
              <a:t>European </a:t>
            </a:r>
            <a:r>
              <a:rPr lang="en-US" sz="3600" b="1" dirty="0" smtClean="0"/>
              <a:t>countries </a:t>
            </a:r>
            <a:r>
              <a:rPr lang="el-GR" sz="3600" b="1" dirty="0" smtClean="0"/>
              <a:t> </a:t>
            </a:r>
            <a:endParaRPr lang="en-US" sz="3600" b="1" dirty="0" smtClean="0"/>
          </a:p>
          <a:p>
            <a:pPr algn="just"/>
            <a:r>
              <a:rPr lang="en-US" sz="3600" b="1" i="1" dirty="0" smtClean="0"/>
              <a:t>Long term objective: </a:t>
            </a:r>
            <a:r>
              <a:rPr lang="en-US" sz="3600" dirty="0" smtClean="0"/>
              <a:t>the development of </a:t>
            </a:r>
            <a:r>
              <a:rPr lang="en-US" sz="3600" b="1" i="1" dirty="0" smtClean="0"/>
              <a:t>innovative</a:t>
            </a:r>
            <a:r>
              <a:rPr lang="en-US" sz="3600" i="1" dirty="0" smtClean="0"/>
              <a:t> </a:t>
            </a:r>
            <a:r>
              <a:rPr lang="en-US" sz="3600" b="1" i="1" dirty="0" smtClean="0"/>
              <a:t>practices</a:t>
            </a:r>
            <a:r>
              <a:rPr lang="en-US" sz="3600" i="1" dirty="0" smtClean="0"/>
              <a:t> </a:t>
            </a:r>
            <a:r>
              <a:rPr lang="en-US" sz="3600" dirty="0" smtClean="0"/>
              <a:t>in school education for the promotion of </a:t>
            </a:r>
            <a:r>
              <a:rPr lang="en-US" sz="3600" b="1" i="1" dirty="0" err="1"/>
              <a:t>i</a:t>
            </a:r>
            <a:r>
              <a:rPr lang="en-US" sz="3600" b="1" i="1" dirty="0" err="1" smtClean="0"/>
              <a:t>nterculturalism</a:t>
            </a:r>
            <a:r>
              <a:rPr lang="en-US" sz="3600" dirty="0" smtClean="0"/>
              <a:t> and </a:t>
            </a:r>
            <a:r>
              <a:rPr lang="en-US" sz="3600" b="1" i="1" dirty="0" err="1" smtClean="0"/>
              <a:t>plurilingualism</a:t>
            </a:r>
            <a:r>
              <a:rPr lang="en-US" sz="36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9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448264"/>
            <a:ext cx="8911687" cy="77093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Contact Information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219200"/>
            <a:ext cx="9371012" cy="50760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Regional Directorate for Primary and Secondary Education in Western </a:t>
            </a:r>
            <a:r>
              <a:rPr lang="en-US" sz="2000" dirty="0"/>
              <a:t>Greece, European Projects Team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Postal </a:t>
            </a:r>
            <a:r>
              <a:rPr lang="en-US" sz="2000" b="1" dirty="0" smtClean="0"/>
              <a:t>Address: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 err="1" smtClean="0"/>
              <a:t>Akti</a:t>
            </a:r>
            <a:r>
              <a:rPr lang="en-US" sz="2000" dirty="0" smtClean="0"/>
              <a:t> </a:t>
            </a:r>
            <a:r>
              <a:rPr lang="en-US" sz="2000" dirty="0" err="1" smtClean="0"/>
              <a:t>Dimaion</a:t>
            </a:r>
            <a:r>
              <a:rPr lang="en-US" sz="2000" dirty="0" smtClean="0"/>
              <a:t>  25A </a:t>
            </a:r>
          </a:p>
          <a:p>
            <a:pPr marL="0" indent="0">
              <a:buNone/>
            </a:pPr>
            <a:r>
              <a:rPr lang="en-US" sz="2000" dirty="0" smtClean="0"/>
              <a:t>Post Code 26222, </a:t>
            </a:r>
            <a:r>
              <a:rPr lang="en-US" sz="2000" dirty="0" err="1" smtClean="0"/>
              <a:t>Patras</a:t>
            </a:r>
            <a:r>
              <a:rPr lang="en-US" sz="2000" dirty="0" smtClean="0"/>
              <a:t>, </a:t>
            </a:r>
          </a:p>
          <a:p>
            <a:pPr marL="0" indent="0">
              <a:buNone/>
            </a:pPr>
            <a:r>
              <a:rPr lang="en-US" sz="2000" dirty="0" smtClean="0"/>
              <a:t>Western </a:t>
            </a:r>
            <a:r>
              <a:rPr lang="en-US" sz="2000" dirty="0" smtClean="0"/>
              <a:t>Greece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Phone </a:t>
            </a:r>
            <a:r>
              <a:rPr lang="en-US" sz="2000" b="1" dirty="0" smtClean="0"/>
              <a:t>numbers:    </a:t>
            </a:r>
            <a:r>
              <a:rPr lang="en-US" sz="2000" dirty="0" smtClean="0"/>
              <a:t>2610 362402    2610 362403     2610 362428   </a:t>
            </a:r>
            <a:r>
              <a:rPr lang="en-US" sz="2000" dirty="0" smtClean="0"/>
              <a:t>2610362407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/>
              <a:t>E-mail</a:t>
            </a:r>
            <a:r>
              <a:rPr lang="en-US" sz="2000" b="1" dirty="0" smtClean="0"/>
              <a:t>: </a:t>
            </a:r>
            <a:r>
              <a:rPr lang="en-US" sz="2000" dirty="0" smtClean="0">
                <a:hlinkClick r:id="rId2"/>
              </a:rPr>
              <a:t>pdede@sch.gr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Blog: </a:t>
            </a:r>
            <a:r>
              <a:rPr lang="en-US" sz="2000" u="sng" dirty="0">
                <a:hlinkClick r:id="rId3"/>
              </a:rPr>
              <a:t>http</a:t>
            </a:r>
            <a:r>
              <a:rPr lang="el-GR" sz="2000" u="sng" dirty="0">
                <a:hlinkClick r:id="rId3"/>
              </a:rPr>
              <a:t>://blogs.sch.gr/</a:t>
            </a:r>
            <a:r>
              <a:rPr lang="el-GR" sz="2000" u="sng" dirty="0" err="1">
                <a:hlinkClick r:id="rId3"/>
              </a:rPr>
              <a:t>eu-pdede</a:t>
            </a:r>
            <a:r>
              <a:rPr lang="el-GR" sz="2000" u="sng" dirty="0" smtClean="0">
                <a:hlinkClick r:id="rId3"/>
              </a:rPr>
              <a:t>/</a:t>
            </a:r>
            <a:endParaRPr lang="el-GR" sz="2000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1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5015" y="2074985"/>
            <a:ext cx="9769597" cy="2309446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400" dirty="0" smtClean="0"/>
              <a:t>Thank you!</a:t>
            </a:r>
            <a:endParaRPr lang="en-US" sz="4400" dirty="0"/>
          </a:p>
        </p:txBody>
      </p:sp>
      <p:pic>
        <p:nvPicPr>
          <p:cNvPr id="4" name="Picture 3" descr="http://www.uni-bielefeld.de/International/professoren-und-mitarbeiter/images/erasmus_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153" y="5023338"/>
            <a:ext cx="4478215" cy="1277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kourtesis\Desktop\Υλικό Παρουσίασης Ομάδα Ευρωπαϊκών Προγραμμάτων\profile-photo-eu-pdede-96x96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506" y="5137495"/>
            <a:ext cx="2203938" cy="1277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93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545736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Institution of the European Projects Team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7078"/>
            <a:ext cx="10515600" cy="435988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3800" b="1" dirty="0" smtClean="0"/>
              <a:t>The European Projects Team of the Regional Directorate of Education in Western Greece </a:t>
            </a:r>
            <a:r>
              <a:rPr lang="el-GR" sz="3800" b="1" dirty="0" smtClean="0"/>
              <a:t>(</a:t>
            </a:r>
            <a:r>
              <a:rPr lang="en-US" sz="3800" b="1" dirty="0" smtClean="0"/>
              <a:t>EPT</a:t>
            </a:r>
            <a:r>
              <a:rPr lang="el-GR" sz="3800" b="1" dirty="0" smtClean="0"/>
              <a:t>-</a:t>
            </a:r>
            <a:r>
              <a:rPr lang="en-US" sz="3800" b="1" dirty="0" smtClean="0"/>
              <a:t>RDEWG</a:t>
            </a:r>
            <a:r>
              <a:rPr lang="el-GR" sz="3800" b="1" dirty="0" smtClean="0"/>
              <a:t>) </a:t>
            </a:r>
            <a:r>
              <a:rPr lang="en-US" sz="3800" dirty="0" smtClean="0"/>
              <a:t>was officially instituted in </a:t>
            </a:r>
            <a:r>
              <a:rPr lang="en-US" sz="3800" dirty="0" err="1" smtClean="0"/>
              <a:t>Patras</a:t>
            </a:r>
            <a:r>
              <a:rPr lang="en-US" sz="3800" dirty="0" smtClean="0"/>
              <a:t>, </a:t>
            </a:r>
            <a:r>
              <a:rPr lang="en-US" sz="3800" dirty="0"/>
              <a:t>Western Greece, in </a:t>
            </a:r>
            <a:r>
              <a:rPr lang="en-US" sz="3800" dirty="0" smtClean="0"/>
              <a:t>2011, as an initiative of the former Regional Director of Education, </a:t>
            </a:r>
            <a:r>
              <a:rPr lang="en-US" sz="3800" b="1" i="1" dirty="0" smtClean="0"/>
              <a:t>Mr. </a:t>
            </a:r>
            <a:r>
              <a:rPr lang="en-US" sz="3800" b="1" i="1" dirty="0" smtClean="0"/>
              <a:t>George </a:t>
            </a:r>
            <a:r>
              <a:rPr lang="en-US" sz="3800" b="1" i="1" dirty="0" err="1" smtClean="0"/>
              <a:t>Panagiotopoulos</a:t>
            </a:r>
            <a:r>
              <a:rPr lang="en-US" sz="3800" i="1" dirty="0" smtClean="0"/>
              <a:t>.</a:t>
            </a:r>
            <a:endParaRPr lang="el-GR" sz="3800" i="1" dirty="0" smtClean="0"/>
          </a:p>
          <a:p>
            <a:pPr algn="just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26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01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Team Composition</a:t>
            </a:r>
            <a:r>
              <a:rPr lang="el-GR" dirty="0" smtClean="0"/>
              <a:t/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7138"/>
            <a:ext cx="10515600" cy="513470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1" i="1" u="sng" dirty="0" smtClean="0"/>
              <a:t>General coordinator</a:t>
            </a:r>
            <a:r>
              <a:rPr lang="el-GR" sz="2000" b="1" i="1" dirty="0" smtClean="0"/>
              <a:t>: </a:t>
            </a:r>
            <a:r>
              <a:rPr lang="en-US" sz="2000" dirty="0" smtClean="0"/>
              <a:t>the Regional Director of Primary and Secondary Education in Western Greece, </a:t>
            </a:r>
            <a:r>
              <a:rPr lang="en-US" sz="2000" b="1" i="1" dirty="0" smtClean="0"/>
              <a:t>Mr. </a:t>
            </a:r>
            <a:r>
              <a:rPr lang="en-US" sz="2000" b="1" i="1" dirty="0" err="1" smtClean="0"/>
              <a:t>Konstantinos</a:t>
            </a:r>
            <a:r>
              <a:rPr lang="en-US" sz="2000" b="1" i="1" dirty="0" smtClean="0"/>
              <a:t> Giannopoulos</a:t>
            </a:r>
            <a:endParaRPr lang="el-GR" sz="2000" b="1" i="1" dirty="0" smtClean="0"/>
          </a:p>
          <a:p>
            <a:pPr algn="just">
              <a:lnSpc>
                <a:spcPct val="100000"/>
              </a:lnSpc>
            </a:pPr>
            <a:endParaRPr lang="el-GR" sz="2000" b="1" dirty="0" smtClean="0"/>
          </a:p>
          <a:p>
            <a:pPr algn="just">
              <a:lnSpc>
                <a:spcPct val="100000"/>
              </a:lnSpc>
            </a:pPr>
            <a:r>
              <a:rPr lang="en-US" sz="2000" b="1" u="sng" dirty="0" smtClean="0"/>
              <a:t>Team Leaders</a:t>
            </a:r>
            <a:r>
              <a:rPr lang="el-GR" sz="2000" b="1" dirty="0" smtClean="0"/>
              <a:t>: </a:t>
            </a:r>
            <a:r>
              <a:rPr lang="en-US" sz="2000" b="1" i="1" dirty="0" smtClean="0"/>
              <a:t>Ms. Sophia P. </a:t>
            </a:r>
            <a:r>
              <a:rPr lang="en-US" sz="2000" b="1" i="1" dirty="0" err="1" smtClean="0"/>
              <a:t>Christopoulou</a:t>
            </a:r>
            <a:r>
              <a:rPr lang="el-GR" sz="2000" dirty="0" smtClean="0"/>
              <a:t>, </a:t>
            </a:r>
            <a:r>
              <a:rPr lang="en-US" sz="2000" dirty="0" smtClean="0"/>
              <a:t>Head of Scientific and Pedagogical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Guidance for Secondary Education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l-GR" sz="2000" b="1" dirty="0" smtClean="0"/>
              <a:t>                           </a:t>
            </a:r>
            <a:r>
              <a:rPr lang="en-US" sz="2000" b="1" dirty="0" smtClean="0"/>
              <a:t>    </a:t>
            </a:r>
            <a:r>
              <a:rPr lang="en-US" sz="2000" b="1" i="1" dirty="0" smtClean="0"/>
              <a:t>Mr. </a:t>
            </a:r>
            <a:r>
              <a:rPr lang="en-US" sz="2000" b="1" i="1" dirty="0" err="1" smtClean="0"/>
              <a:t>Theodoros</a:t>
            </a:r>
            <a:r>
              <a:rPr lang="en-US" sz="2000" b="1" i="1" dirty="0" smtClean="0"/>
              <a:t> </a:t>
            </a:r>
            <a:r>
              <a:rPr lang="en-US" sz="2000" b="1" i="1" dirty="0" err="1" smtClean="0"/>
              <a:t>Baris</a:t>
            </a:r>
            <a:r>
              <a:rPr lang="el-GR" sz="2000" b="1" dirty="0" smtClean="0"/>
              <a:t>, </a:t>
            </a:r>
            <a:r>
              <a:rPr lang="en-US" sz="2000" dirty="0"/>
              <a:t>Head of Scientific and Pedagogical </a:t>
            </a:r>
            <a:r>
              <a:rPr lang="en-US" sz="2000" dirty="0" smtClean="0"/>
              <a:t> 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Guidance for Primary Education</a:t>
            </a:r>
          </a:p>
          <a:p>
            <a:pPr algn="just">
              <a:lnSpc>
                <a:spcPct val="100000"/>
              </a:lnSpc>
            </a:pPr>
            <a:r>
              <a:rPr lang="en-US" sz="2000" b="1" i="1" u="sng" dirty="0" smtClean="0"/>
              <a:t>Members</a:t>
            </a:r>
            <a:r>
              <a:rPr lang="en-US" sz="2000" i="1" dirty="0" smtClean="0"/>
              <a:t>:</a:t>
            </a:r>
            <a:endParaRPr lang="en-US" sz="2000" i="1" dirty="0"/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European Projects Disseminator, Ms. Elena </a:t>
            </a:r>
            <a:r>
              <a:rPr lang="en-US" sz="2000" dirty="0" err="1" smtClean="0"/>
              <a:t>Sarli</a:t>
            </a:r>
            <a:r>
              <a:rPr lang="en-US" sz="2000" dirty="0"/>
              <a:t> </a:t>
            </a:r>
            <a:endParaRPr lang="en-US" sz="2000" dirty="0" smtClean="0"/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Educators</a:t>
            </a:r>
            <a:r>
              <a:rPr lang="el-GR" sz="2000" dirty="0" smtClean="0"/>
              <a:t>: </a:t>
            </a:r>
            <a:r>
              <a:rPr lang="en-US" sz="2000" dirty="0" smtClean="0"/>
              <a:t>Mr. Thomas </a:t>
            </a:r>
            <a:r>
              <a:rPr lang="en-US" sz="2000" dirty="0" err="1" smtClean="0"/>
              <a:t>Boulieris</a:t>
            </a:r>
            <a:r>
              <a:rPr lang="el-GR" sz="2000" dirty="0" smtClean="0"/>
              <a:t>, </a:t>
            </a:r>
            <a:r>
              <a:rPr lang="en-US" sz="2000" dirty="0" smtClean="0"/>
              <a:t>Ms. </a:t>
            </a:r>
            <a:r>
              <a:rPr lang="en-US" sz="2000" dirty="0" err="1" smtClean="0"/>
              <a:t>Panagoula</a:t>
            </a:r>
            <a:r>
              <a:rPr lang="en-US" sz="2000" dirty="0" smtClean="0"/>
              <a:t> </a:t>
            </a:r>
            <a:r>
              <a:rPr lang="en-US" sz="2000" dirty="0" err="1" smtClean="0"/>
              <a:t>Papadimitropoulou</a:t>
            </a:r>
            <a:r>
              <a:rPr lang="el-GR" sz="2000" dirty="0" smtClean="0"/>
              <a:t>, </a:t>
            </a:r>
            <a:r>
              <a:rPr lang="en-US" sz="2000" dirty="0" smtClean="0"/>
              <a:t>Ms. </a:t>
            </a:r>
            <a:r>
              <a:rPr lang="en-US" sz="2000" dirty="0" err="1" smtClean="0"/>
              <a:t>Despina</a:t>
            </a:r>
            <a:r>
              <a:rPr lang="en-US" sz="2000" dirty="0" smtClean="0"/>
              <a:t> </a:t>
            </a:r>
            <a:r>
              <a:rPr lang="en-US" sz="2000" dirty="0" err="1" smtClean="0"/>
              <a:t>Plota</a:t>
            </a:r>
            <a:r>
              <a:rPr lang="el-GR" sz="2000" dirty="0" smtClean="0"/>
              <a:t>, </a:t>
            </a:r>
            <a:r>
              <a:rPr lang="en-US" sz="2000" dirty="0" smtClean="0"/>
              <a:t>Mr. </a:t>
            </a:r>
            <a:r>
              <a:rPr lang="en-US" sz="2000" dirty="0" err="1" smtClean="0"/>
              <a:t>Ilias</a:t>
            </a:r>
            <a:r>
              <a:rPr lang="en-US" sz="2000" dirty="0" smtClean="0"/>
              <a:t>- </a:t>
            </a:r>
            <a:r>
              <a:rPr lang="en-US" sz="2000" dirty="0" err="1" smtClean="0"/>
              <a:t>Panagiotis</a:t>
            </a:r>
            <a:r>
              <a:rPr lang="en-US" sz="2000" dirty="0" smtClean="0"/>
              <a:t> Kourtesis</a:t>
            </a:r>
            <a:endParaRPr lang="el-GR" sz="2000" dirty="0" smtClean="0"/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Secretarial support</a:t>
            </a:r>
            <a:r>
              <a:rPr lang="el-GR" sz="2000" dirty="0" smtClean="0"/>
              <a:t>:</a:t>
            </a:r>
            <a:r>
              <a:rPr lang="en-US" sz="2000" dirty="0" smtClean="0"/>
              <a:t> Ms. </a:t>
            </a:r>
            <a:r>
              <a:rPr lang="en-US" sz="2000" dirty="0" err="1" smtClean="0"/>
              <a:t>Evangelia</a:t>
            </a:r>
            <a:r>
              <a:rPr lang="en-US" sz="2000" dirty="0" smtClean="0"/>
              <a:t> </a:t>
            </a:r>
            <a:r>
              <a:rPr lang="en-US" sz="2000" dirty="0" err="1" smtClean="0"/>
              <a:t>Markou</a:t>
            </a:r>
            <a:endParaRPr lang="el-GR" sz="2000" dirty="0" smtClean="0"/>
          </a:p>
          <a:p>
            <a:pPr algn="just">
              <a:lnSpc>
                <a:spcPct val="100000"/>
              </a:lnSpc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8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336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Action Overview of the European Projects Team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369"/>
            <a:ext cx="10515600" cy="4922594"/>
          </a:xfrm>
        </p:spPr>
        <p:txBody>
          <a:bodyPr/>
          <a:lstStyle/>
          <a:p>
            <a:pPr algn="just"/>
            <a:endParaRPr lang="en-US" sz="3200" b="1" i="1" dirty="0" smtClean="0"/>
          </a:p>
          <a:p>
            <a:pPr algn="just"/>
            <a:r>
              <a:rPr lang="en-US" sz="3200" b="1" i="1" dirty="0" smtClean="0"/>
              <a:t>Information </a:t>
            </a:r>
            <a:r>
              <a:rPr lang="en-US" sz="3200" dirty="0" smtClean="0"/>
              <a:t>on European Projects</a:t>
            </a:r>
            <a:endParaRPr lang="el-GR" sz="3200" dirty="0" smtClean="0"/>
          </a:p>
          <a:p>
            <a:pPr algn="just"/>
            <a:r>
              <a:rPr lang="en-US" sz="3200" b="1" i="1" dirty="0" smtClean="0"/>
              <a:t>Support</a:t>
            </a:r>
            <a:r>
              <a:rPr lang="en-US" sz="3200" dirty="0" smtClean="0"/>
              <a:t> and </a:t>
            </a:r>
            <a:r>
              <a:rPr lang="en-US" sz="3200" b="1" i="1" dirty="0" smtClean="0"/>
              <a:t>assistance</a:t>
            </a:r>
            <a:r>
              <a:rPr lang="en-US" sz="3200" dirty="0" smtClean="0"/>
              <a:t> of schools</a:t>
            </a:r>
          </a:p>
          <a:p>
            <a:pPr algn="just"/>
            <a:r>
              <a:rPr lang="en-US" sz="3200" b="1" i="1" dirty="0" smtClean="0"/>
              <a:t>Dissemination</a:t>
            </a:r>
            <a:r>
              <a:rPr lang="en-US" sz="3200" dirty="0" smtClean="0"/>
              <a:t> of European Projects results and good practices</a:t>
            </a:r>
          </a:p>
          <a:p>
            <a:pPr algn="just"/>
            <a:r>
              <a:rPr lang="en-US" sz="3200" b="1" i="1" dirty="0" smtClean="0"/>
              <a:t>Participation</a:t>
            </a:r>
            <a:r>
              <a:rPr lang="en-US" sz="3200" dirty="0" smtClean="0"/>
              <a:t> of the Regional Directorate in approved European projects aiming at innovative education practices</a:t>
            </a:r>
            <a:r>
              <a:rPr lang="el-GR" sz="3200" dirty="0" smtClean="0"/>
              <a:t>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5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0967"/>
          </a:xfrm>
        </p:spPr>
        <p:txBody>
          <a:bodyPr/>
          <a:lstStyle/>
          <a:p>
            <a:pPr algn="ctr"/>
            <a:r>
              <a:rPr lang="en-US" b="1" dirty="0" smtClean="0"/>
              <a:t>Information and Support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6092"/>
            <a:ext cx="10515600" cy="491087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US" sz="3600" dirty="0" smtClean="0"/>
          </a:p>
          <a:p>
            <a:pPr marL="0" indent="0" algn="just">
              <a:buNone/>
            </a:pPr>
            <a:r>
              <a:rPr lang="en-US" sz="3600" dirty="0" smtClean="0"/>
              <a:t>Information </a:t>
            </a:r>
            <a:r>
              <a:rPr lang="en-US" sz="3600" dirty="0" smtClean="0"/>
              <a:t>and support are provided</a:t>
            </a:r>
            <a:r>
              <a:rPr lang="en-US" sz="3600" dirty="0"/>
              <a:t> </a:t>
            </a:r>
            <a:r>
              <a:rPr lang="en-US" sz="3600" dirty="0" smtClean="0"/>
              <a:t>through:</a:t>
            </a:r>
          </a:p>
          <a:p>
            <a:pPr algn="just"/>
            <a:r>
              <a:rPr lang="en-US" sz="3600" dirty="0" smtClean="0"/>
              <a:t>our </a:t>
            </a:r>
            <a:r>
              <a:rPr lang="en-US" sz="3600" b="1" i="1" dirty="0"/>
              <a:t>w</a:t>
            </a:r>
            <a:r>
              <a:rPr lang="en-US" sz="3600" b="1" i="1" dirty="0" smtClean="0"/>
              <a:t>eb portal </a:t>
            </a:r>
            <a:r>
              <a:rPr lang="el-GR" sz="3100" dirty="0" smtClean="0"/>
              <a:t>(</a:t>
            </a:r>
            <a:r>
              <a:rPr lang="en-US" sz="3100" u="sng" dirty="0">
                <a:hlinkClick r:id="rId2"/>
              </a:rPr>
              <a:t>http</a:t>
            </a:r>
            <a:r>
              <a:rPr lang="el-GR" sz="3100" u="sng" dirty="0">
                <a:hlinkClick r:id="rId2"/>
              </a:rPr>
              <a:t>://blogs.sch.gr/</a:t>
            </a:r>
            <a:r>
              <a:rPr lang="el-GR" sz="3100" u="sng" dirty="0" err="1">
                <a:hlinkClick r:id="rId2"/>
              </a:rPr>
              <a:t>eu-pdede</a:t>
            </a:r>
            <a:r>
              <a:rPr lang="el-GR" sz="3100" u="sng" dirty="0" smtClean="0">
                <a:hlinkClick r:id="rId2"/>
              </a:rPr>
              <a:t>/</a:t>
            </a:r>
            <a:r>
              <a:rPr lang="el-GR" sz="3100" dirty="0" smtClean="0"/>
              <a:t>)</a:t>
            </a:r>
            <a:endParaRPr lang="en-US" sz="3100" dirty="0" smtClean="0"/>
          </a:p>
          <a:p>
            <a:pPr algn="just"/>
            <a:r>
              <a:rPr lang="en-US" sz="3600" b="1" i="1" dirty="0" err="1" smtClean="0"/>
              <a:t>facebook</a:t>
            </a:r>
            <a:r>
              <a:rPr lang="en-US" sz="3600" b="1" i="1" dirty="0" smtClean="0"/>
              <a:t> </a:t>
            </a:r>
            <a:r>
              <a:rPr lang="en-US" sz="3600" b="1" i="1" dirty="0" smtClean="0"/>
              <a:t>account</a:t>
            </a:r>
            <a:r>
              <a:rPr lang="en-US" sz="3100" dirty="0" smtClean="0"/>
              <a:t>(</a:t>
            </a:r>
            <a:r>
              <a:rPr lang="el-GR" sz="3100" u="sng" dirty="0">
                <a:hlinkClick r:id="rId3"/>
              </a:rPr>
              <a:t>Ομάδα </a:t>
            </a:r>
            <a:r>
              <a:rPr lang="el-GR" sz="3100" u="sng" dirty="0" err="1">
                <a:hlinkClick r:id="rId3"/>
              </a:rPr>
              <a:t>Ευρωπαικών</a:t>
            </a:r>
            <a:r>
              <a:rPr lang="el-GR" sz="3100" u="sng" dirty="0">
                <a:hlinkClick r:id="rId3"/>
              </a:rPr>
              <a:t> Προγραμμάτων ΠΔΕΔΕ</a:t>
            </a:r>
            <a:r>
              <a:rPr lang="en-US" sz="3100" dirty="0" smtClean="0"/>
              <a:t>)</a:t>
            </a:r>
            <a:endParaRPr lang="el-GR" sz="3100" dirty="0" smtClean="0"/>
          </a:p>
          <a:p>
            <a:pPr algn="just"/>
            <a:r>
              <a:rPr lang="en-US" sz="3600" b="1" i="1" dirty="0" smtClean="0"/>
              <a:t>telephone communication</a:t>
            </a:r>
            <a:r>
              <a:rPr lang="el-GR" sz="3600" i="1" dirty="0" smtClean="0"/>
              <a:t> </a:t>
            </a:r>
            <a:r>
              <a:rPr lang="el-GR" sz="3600" dirty="0" smtClean="0"/>
              <a:t>(2610-362402)</a:t>
            </a:r>
          </a:p>
          <a:p>
            <a:pPr algn="just"/>
            <a:r>
              <a:rPr lang="en-US" sz="3600" b="1" i="1" dirty="0"/>
              <a:t>i</a:t>
            </a:r>
            <a:r>
              <a:rPr lang="en-US" sz="3600" b="1" i="1" dirty="0" smtClean="0"/>
              <a:t>n-person meetings</a:t>
            </a:r>
            <a:r>
              <a:rPr lang="el-GR" sz="3600" b="1" i="1" dirty="0" smtClean="0"/>
              <a:t> </a:t>
            </a:r>
            <a:r>
              <a:rPr lang="en-US" sz="3600" dirty="0" smtClean="0"/>
              <a:t>at the Regional Directorate premises</a:t>
            </a:r>
            <a:endParaRPr lang="el-GR" sz="3600" dirty="0" smtClean="0"/>
          </a:p>
          <a:p>
            <a:pPr algn="just"/>
            <a:r>
              <a:rPr lang="en-US" sz="3600" b="1" i="1" dirty="0"/>
              <a:t>i</a:t>
            </a:r>
            <a:r>
              <a:rPr lang="en-US" sz="3600" b="1" i="1" dirty="0" smtClean="0"/>
              <a:t>nformational day-seminars </a:t>
            </a:r>
            <a:r>
              <a:rPr lang="en-US" sz="3600" dirty="0" smtClean="0"/>
              <a:t>in the three Regional Units of Aetolia-</a:t>
            </a:r>
            <a:r>
              <a:rPr lang="en-US" sz="3600" dirty="0" err="1" smtClean="0"/>
              <a:t>Akarnania</a:t>
            </a:r>
            <a:r>
              <a:rPr lang="en-US" sz="3600" dirty="0" smtClean="0"/>
              <a:t>, Achaia and Ilia</a:t>
            </a:r>
          </a:p>
          <a:p>
            <a:pPr algn="just"/>
            <a:r>
              <a:rPr lang="en-US" sz="3600" b="1" i="1" dirty="0"/>
              <a:t>w</a:t>
            </a:r>
            <a:r>
              <a:rPr lang="en-US" sz="3600" b="1" i="1" dirty="0" smtClean="0"/>
              <a:t>orkshops</a:t>
            </a:r>
            <a:r>
              <a:rPr lang="en-US" sz="3600" b="1" dirty="0" smtClean="0"/>
              <a:t> </a:t>
            </a:r>
            <a:r>
              <a:rPr lang="en-US" sz="3600" dirty="0" smtClean="0"/>
              <a:t>conducted at schools in the process of submitting their application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576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709" y="624110"/>
            <a:ext cx="9417904" cy="712321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Information and Support</a:t>
            </a:r>
            <a:r>
              <a:rPr lang="el-GR" sz="4000" b="1" dirty="0" smtClean="0"/>
              <a:t> 2014-2015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08" y="1453662"/>
            <a:ext cx="9722703" cy="4457560"/>
          </a:xfrm>
        </p:spPr>
        <p:txBody>
          <a:bodyPr>
            <a:normAutofit/>
          </a:bodyPr>
          <a:lstStyle/>
          <a:p>
            <a:pPr algn="just"/>
            <a:endParaRPr lang="en-US" sz="2400" b="1" i="1" dirty="0" smtClean="0"/>
          </a:p>
          <a:p>
            <a:pPr algn="just"/>
            <a:r>
              <a:rPr lang="el-GR" sz="2400" b="1" i="1" dirty="0" smtClean="0"/>
              <a:t>2014-2015</a:t>
            </a:r>
            <a:r>
              <a:rPr lang="el-GR" sz="2400" b="1" i="1" dirty="0" smtClean="0"/>
              <a:t>:</a:t>
            </a:r>
            <a:r>
              <a:rPr lang="el-GR" sz="2400" i="1" dirty="0" smtClean="0"/>
              <a:t> </a:t>
            </a:r>
            <a:r>
              <a:rPr lang="en-US" sz="2400" b="1" i="1" dirty="0" smtClean="0"/>
              <a:t>4 informational day-seminars </a:t>
            </a:r>
            <a:r>
              <a:rPr lang="en-US" sz="2400" dirty="0" smtClean="0"/>
              <a:t>were </a:t>
            </a:r>
            <a:r>
              <a:rPr lang="en-US" sz="2400" dirty="0" err="1" smtClean="0"/>
              <a:t>organised</a:t>
            </a:r>
            <a:endParaRPr lang="el-GR" sz="2400" b="1" dirty="0" smtClean="0"/>
          </a:p>
          <a:p>
            <a:pPr algn="just"/>
            <a:r>
              <a:rPr lang="en-US" sz="2400" dirty="0"/>
              <a:t>1</a:t>
            </a:r>
            <a:r>
              <a:rPr lang="el-GR" sz="2400" dirty="0" smtClean="0"/>
              <a:t> </a:t>
            </a:r>
            <a:r>
              <a:rPr lang="en-US" sz="2400" dirty="0" smtClean="0"/>
              <a:t>in the Regional Unit of </a:t>
            </a:r>
            <a:r>
              <a:rPr lang="en-US" sz="2400" b="1" i="1" dirty="0" smtClean="0"/>
              <a:t>Ilia</a:t>
            </a:r>
            <a:r>
              <a:rPr lang="en-US" sz="2400" b="1" dirty="0" smtClean="0"/>
              <a:t> </a:t>
            </a:r>
            <a:r>
              <a:rPr lang="en-US" sz="2400" dirty="0" smtClean="0"/>
              <a:t>(28-01-2015)</a:t>
            </a:r>
            <a:endParaRPr lang="el-GR" sz="2400" dirty="0"/>
          </a:p>
          <a:p>
            <a:pPr algn="just"/>
            <a:r>
              <a:rPr lang="el-GR" sz="2400" dirty="0" smtClean="0"/>
              <a:t>1 </a:t>
            </a:r>
            <a:r>
              <a:rPr lang="en-US" sz="2400" dirty="0"/>
              <a:t>in the Regional Unit of </a:t>
            </a:r>
            <a:r>
              <a:rPr lang="en-US" sz="2400" b="1" i="1" dirty="0"/>
              <a:t>Aetolia-</a:t>
            </a:r>
            <a:r>
              <a:rPr lang="en-US" sz="2400" b="1" i="1" dirty="0" err="1"/>
              <a:t>Akarnania</a:t>
            </a:r>
            <a:r>
              <a:rPr lang="en-US" sz="2400" i="1" dirty="0"/>
              <a:t> </a:t>
            </a:r>
            <a:r>
              <a:rPr lang="en-US" sz="2400" dirty="0" smtClean="0"/>
              <a:t>(04-02-2015)</a:t>
            </a:r>
          </a:p>
          <a:p>
            <a:pPr algn="just"/>
            <a:r>
              <a:rPr lang="el-GR" sz="2400" dirty="0" smtClean="0"/>
              <a:t>2 </a:t>
            </a:r>
            <a:r>
              <a:rPr lang="en-US" sz="2400" dirty="0"/>
              <a:t>in the Regional Unit of </a:t>
            </a:r>
            <a:r>
              <a:rPr lang="en-US" sz="2400" b="1" i="1" dirty="0" smtClean="0"/>
              <a:t>Achaia</a:t>
            </a:r>
            <a:r>
              <a:rPr lang="en-US" sz="2400" b="1" dirty="0" smtClean="0"/>
              <a:t> </a:t>
            </a:r>
            <a:r>
              <a:rPr lang="en-US" sz="2400" dirty="0" smtClean="0"/>
              <a:t>(03-02-2015/11-02-2015)</a:t>
            </a:r>
          </a:p>
          <a:p>
            <a:pPr marL="0" indent="0" algn="just">
              <a:buNone/>
            </a:pPr>
            <a:r>
              <a:rPr lang="el-GR" sz="2400" dirty="0" smtClean="0"/>
              <a:t>(</a:t>
            </a:r>
            <a:r>
              <a:rPr lang="en-US" sz="2400" dirty="0" smtClean="0"/>
              <a:t>due to the large number of participants, one day seminar was addressed to primary education while the other one to secondary education participants</a:t>
            </a:r>
            <a:r>
              <a:rPr lang="el-GR" sz="2400" dirty="0" smtClean="0"/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01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579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Information and Support</a:t>
            </a:r>
            <a:r>
              <a:rPr lang="el-GR" sz="4000" b="1" dirty="0"/>
              <a:t> 2014-2015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8154"/>
            <a:ext cx="10515600" cy="48288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Through the informational day-seminars</a:t>
            </a:r>
            <a:r>
              <a:rPr lang="el-GR" sz="2400" dirty="0" smtClean="0"/>
              <a:t>, </a:t>
            </a:r>
            <a:r>
              <a:rPr lang="en-US" sz="2400" b="1" i="1" dirty="0" smtClean="0"/>
              <a:t>more than 900 primary and secondary educators </a:t>
            </a:r>
            <a:r>
              <a:rPr lang="en-US" sz="2400" dirty="0" smtClean="0"/>
              <a:t>were updated on</a:t>
            </a:r>
            <a:r>
              <a:rPr lang="el-GR" sz="2400" dirty="0" smtClean="0"/>
              <a:t>:</a:t>
            </a:r>
          </a:p>
          <a:p>
            <a:pPr algn="just"/>
            <a:r>
              <a:rPr lang="en-US" sz="2400" dirty="0" smtClean="0"/>
              <a:t>the opportunities for </a:t>
            </a:r>
            <a:r>
              <a:rPr lang="en-US" sz="2400" b="1" i="1" dirty="0" smtClean="0"/>
              <a:t>professional development and training</a:t>
            </a:r>
            <a:r>
              <a:rPr lang="el-GR" sz="2400" b="1" i="1" dirty="0" smtClean="0"/>
              <a:t> </a:t>
            </a:r>
          </a:p>
          <a:p>
            <a:pPr algn="just"/>
            <a:r>
              <a:rPr lang="en-US" sz="2400" dirty="0"/>
              <a:t>t</a:t>
            </a:r>
            <a:r>
              <a:rPr lang="en-US" sz="2400" dirty="0" smtClean="0"/>
              <a:t>he opportunities for </a:t>
            </a:r>
            <a:r>
              <a:rPr lang="en-US" sz="2400" b="1" i="1" dirty="0" smtClean="0"/>
              <a:t>structured courses</a:t>
            </a:r>
            <a:r>
              <a:rPr lang="en-US" sz="2400" i="1" dirty="0" smtClean="0"/>
              <a:t> </a:t>
            </a:r>
            <a:r>
              <a:rPr lang="en-US" sz="2400" dirty="0" smtClean="0"/>
              <a:t>in educational </a:t>
            </a:r>
            <a:r>
              <a:rPr lang="en-US" sz="2400" dirty="0" err="1" smtClean="0"/>
              <a:t>organisations</a:t>
            </a:r>
            <a:r>
              <a:rPr lang="en-US" sz="2400" dirty="0" smtClean="0"/>
              <a:t> abroad</a:t>
            </a:r>
            <a:endParaRPr lang="el-GR" sz="2400" dirty="0" smtClean="0"/>
          </a:p>
          <a:p>
            <a:pPr algn="just"/>
            <a:r>
              <a:rPr lang="en-US" sz="2400" dirty="0" smtClean="0"/>
              <a:t>the opportunities for </a:t>
            </a:r>
            <a:r>
              <a:rPr lang="en-US" sz="2400" b="1" i="1" dirty="0" smtClean="0"/>
              <a:t>teaching</a:t>
            </a:r>
            <a:r>
              <a:rPr lang="en-US" sz="2400" dirty="0"/>
              <a:t> </a:t>
            </a:r>
            <a:r>
              <a:rPr lang="en-US" sz="2400" dirty="0" smtClean="0"/>
              <a:t>or </a:t>
            </a:r>
            <a:r>
              <a:rPr lang="en-US" sz="2400" b="1" i="1" dirty="0" smtClean="0"/>
              <a:t>attending classes</a:t>
            </a:r>
            <a:r>
              <a:rPr lang="en-US" sz="2400" b="1" dirty="0" smtClean="0"/>
              <a:t> </a:t>
            </a:r>
            <a:r>
              <a:rPr lang="en-US" sz="2400" dirty="0"/>
              <a:t>in schools </a:t>
            </a:r>
            <a:r>
              <a:rPr lang="en-US" sz="2400" dirty="0" smtClean="0"/>
              <a:t>abroad</a:t>
            </a:r>
            <a:endParaRPr lang="el-GR" sz="2400" dirty="0" smtClean="0"/>
          </a:p>
          <a:p>
            <a:pPr algn="just"/>
            <a:r>
              <a:rPr lang="en-US" sz="2400" dirty="0" smtClean="0"/>
              <a:t>the opportunities for </a:t>
            </a:r>
            <a:r>
              <a:rPr lang="en-US" sz="2400" b="1" i="1" dirty="0" smtClean="0"/>
              <a:t>strategic partnerships in the field of school education</a:t>
            </a:r>
            <a:r>
              <a:rPr lang="el-GR" sz="2400" dirty="0" smtClean="0"/>
              <a:t>,</a:t>
            </a:r>
            <a:r>
              <a:rPr lang="en-US" sz="2400" dirty="0" smtClean="0"/>
              <a:t> whereby students and educators collaborate with schools abroad for the production of innovative educational material and for the exchange of good practices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568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54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Information and Support</a:t>
            </a:r>
            <a:r>
              <a:rPr lang="el-GR" sz="4000" b="1" dirty="0" smtClean="0"/>
              <a:t> 2015-2016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0554"/>
            <a:ext cx="10515600" cy="46764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Information and support are provided through</a:t>
            </a:r>
            <a:r>
              <a:rPr lang="el-GR" sz="2400" dirty="0" smtClean="0"/>
              <a:t>:</a:t>
            </a:r>
          </a:p>
          <a:p>
            <a:pPr algn="just"/>
            <a:r>
              <a:rPr lang="en-US" sz="2400" b="1" i="1" dirty="0" smtClean="0"/>
              <a:t>Updated informational material</a:t>
            </a:r>
            <a:r>
              <a:rPr lang="en-US" sz="2400" b="1" i="1" dirty="0"/>
              <a:t> </a:t>
            </a:r>
            <a:r>
              <a:rPr lang="el-GR" sz="2400" dirty="0" smtClean="0"/>
              <a:t>(</a:t>
            </a:r>
            <a:r>
              <a:rPr lang="en-US" sz="2400" dirty="0" smtClean="0"/>
              <a:t>informational material by the State Scholarship Foundation-</a:t>
            </a:r>
            <a:r>
              <a:rPr lang="el-GR" sz="2400" dirty="0" smtClean="0"/>
              <a:t>Ι.Κ.Υ, </a:t>
            </a:r>
            <a:r>
              <a:rPr lang="en-US" sz="2400" dirty="0" smtClean="0"/>
              <a:t>PowerPoint presentations</a:t>
            </a:r>
            <a:r>
              <a:rPr lang="el-GR" sz="2400" dirty="0" smtClean="0"/>
              <a:t>) </a:t>
            </a:r>
            <a:r>
              <a:rPr lang="en-US" sz="2400" dirty="0" smtClean="0"/>
              <a:t>on the European Projects Team official </a:t>
            </a:r>
            <a:r>
              <a:rPr lang="en-US" sz="2400" b="1" i="1" dirty="0" smtClean="0"/>
              <a:t>blog</a:t>
            </a:r>
            <a:r>
              <a:rPr lang="en-US" sz="2400" dirty="0" smtClean="0"/>
              <a:t> </a:t>
            </a:r>
            <a:r>
              <a:rPr lang="el-GR" sz="2400" dirty="0" smtClean="0"/>
              <a:t>(</a:t>
            </a:r>
            <a:r>
              <a:rPr lang="en-US" sz="2400" u="sng" dirty="0" smtClean="0">
                <a:hlinkClick r:id="rId3"/>
              </a:rPr>
              <a:t>http</a:t>
            </a:r>
            <a:r>
              <a:rPr lang="el-GR" sz="2400" u="sng" dirty="0" smtClean="0">
                <a:hlinkClick r:id="rId3"/>
              </a:rPr>
              <a:t>://blogs.sch.gr/</a:t>
            </a:r>
            <a:r>
              <a:rPr lang="el-GR" sz="2400" u="sng" dirty="0" err="1" smtClean="0">
                <a:hlinkClick r:id="rId3"/>
              </a:rPr>
              <a:t>eu-pdede</a:t>
            </a:r>
            <a:r>
              <a:rPr lang="el-GR" sz="2400" u="sng" dirty="0" smtClean="0">
                <a:hlinkClick r:id="rId3"/>
              </a:rPr>
              <a:t>/</a:t>
            </a:r>
            <a:r>
              <a:rPr lang="el-GR" sz="2400" dirty="0" smtClean="0"/>
              <a:t>).</a:t>
            </a:r>
          </a:p>
          <a:p>
            <a:pPr algn="just"/>
            <a:r>
              <a:rPr lang="en-US" sz="2400" b="1" i="1" dirty="0"/>
              <a:t>W</a:t>
            </a:r>
            <a:r>
              <a:rPr lang="en-US" sz="2400" b="1" i="1" dirty="0" smtClean="0"/>
              <a:t>orkshops</a:t>
            </a:r>
            <a:r>
              <a:rPr lang="el-GR" sz="2400" b="1" i="1" dirty="0" smtClean="0"/>
              <a:t> </a:t>
            </a:r>
            <a:r>
              <a:rPr lang="en-US" sz="2400" b="1" i="1" dirty="0" smtClean="0"/>
              <a:t>in the three </a:t>
            </a:r>
            <a:r>
              <a:rPr lang="en-US" sz="2400" b="1" i="1" dirty="0"/>
              <a:t>R</a:t>
            </a:r>
            <a:r>
              <a:rPr lang="en-US" sz="2400" b="1" i="1" dirty="0" smtClean="0"/>
              <a:t>egional Units of Western Greece</a:t>
            </a:r>
            <a:r>
              <a:rPr lang="el-GR" sz="2400" dirty="0" smtClean="0"/>
              <a:t>,</a:t>
            </a:r>
            <a:r>
              <a:rPr lang="en-US" sz="2400" dirty="0" smtClean="0"/>
              <a:t> aimed at informing and supporting Erasmus+ applicants on </a:t>
            </a:r>
            <a:r>
              <a:rPr lang="en-US" sz="2400" b="1" i="1" dirty="0" smtClean="0"/>
              <a:t>technical issues </a:t>
            </a:r>
            <a:r>
              <a:rPr lang="el-GR" sz="2400" dirty="0" smtClean="0"/>
              <a:t>(</a:t>
            </a:r>
            <a:r>
              <a:rPr lang="en-US" sz="2400" dirty="0" smtClean="0"/>
              <a:t>registering for an ECAS account, acquiring a PIC number, finding partners</a:t>
            </a:r>
            <a:r>
              <a:rPr lang="el-GR" sz="2400" dirty="0" smtClean="0"/>
              <a:t>, </a:t>
            </a:r>
            <a:r>
              <a:rPr lang="en-US" sz="2400" dirty="0" smtClean="0"/>
              <a:t>writing the proposal, submitting the application</a:t>
            </a:r>
            <a:r>
              <a:rPr lang="el-GR" sz="2400" dirty="0" smtClean="0"/>
              <a:t>, </a:t>
            </a:r>
            <a:r>
              <a:rPr lang="en-US" sz="2400" dirty="0" smtClean="0"/>
              <a:t>funding</a:t>
            </a:r>
            <a:r>
              <a:rPr lang="el-GR" sz="2400" dirty="0" smtClean="0"/>
              <a:t>).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67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302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Dissemination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smtClean="0"/>
              <a:t>The dissemination of European Projects </a:t>
            </a:r>
            <a:r>
              <a:rPr lang="en-US" sz="2800" b="1" i="1" dirty="0" smtClean="0"/>
              <a:t>results</a:t>
            </a:r>
            <a:r>
              <a:rPr lang="en-US" sz="2800" dirty="0"/>
              <a:t> </a:t>
            </a:r>
            <a:r>
              <a:rPr lang="en-US" sz="2800" dirty="0" smtClean="0"/>
              <a:t>and</a:t>
            </a:r>
            <a:r>
              <a:rPr lang="el-GR" sz="2800" dirty="0" smtClean="0"/>
              <a:t> </a:t>
            </a:r>
            <a:r>
              <a:rPr lang="en-US" sz="2800" b="1" i="1" dirty="0" smtClean="0"/>
              <a:t>good practices</a:t>
            </a:r>
            <a:r>
              <a:rPr lang="en-US" sz="2800" b="1" dirty="0" smtClean="0"/>
              <a:t> </a:t>
            </a:r>
            <a:r>
              <a:rPr lang="en-US" sz="2800" dirty="0" smtClean="0"/>
              <a:t>is carried out</a:t>
            </a:r>
            <a:r>
              <a:rPr lang="el-GR" sz="2800" dirty="0" smtClean="0"/>
              <a:t>:</a:t>
            </a:r>
          </a:p>
          <a:p>
            <a:pPr algn="just"/>
            <a:r>
              <a:rPr lang="en-US" sz="2800" dirty="0" smtClean="0"/>
              <a:t>during the </a:t>
            </a:r>
            <a:r>
              <a:rPr lang="en-US" sz="2800" b="1" i="1" dirty="0" smtClean="0"/>
              <a:t>information and </a:t>
            </a:r>
            <a:r>
              <a:rPr lang="en-US" sz="2800" b="1" i="1" smtClean="0"/>
              <a:t>support </a:t>
            </a:r>
            <a:r>
              <a:rPr lang="en-US" sz="2800" b="1" i="1" smtClean="0"/>
              <a:t>stages </a:t>
            </a:r>
            <a:r>
              <a:rPr lang="el-GR" sz="2800" dirty="0" smtClean="0"/>
              <a:t>(</a:t>
            </a:r>
            <a:r>
              <a:rPr lang="en-US" sz="2800" dirty="0" smtClean="0"/>
              <a:t>telephone communication</a:t>
            </a:r>
            <a:r>
              <a:rPr lang="el-GR" sz="2800" dirty="0" smtClean="0"/>
              <a:t>,</a:t>
            </a:r>
            <a:r>
              <a:rPr lang="en-US" sz="2800" dirty="0" smtClean="0"/>
              <a:t> </a:t>
            </a:r>
            <a:r>
              <a:rPr lang="el-GR" sz="2800" dirty="0" smtClean="0"/>
              <a:t> </a:t>
            </a:r>
            <a:r>
              <a:rPr lang="en-US" sz="2800" dirty="0" smtClean="0"/>
              <a:t>in-person meetings</a:t>
            </a:r>
            <a:r>
              <a:rPr lang="el-GR" sz="2800" dirty="0" smtClean="0"/>
              <a:t>, </a:t>
            </a:r>
            <a:r>
              <a:rPr lang="en-US" sz="2800" dirty="0" smtClean="0"/>
              <a:t>workshops</a:t>
            </a:r>
            <a:r>
              <a:rPr lang="el-GR" sz="2800" dirty="0" smtClean="0"/>
              <a:t>, </a:t>
            </a:r>
            <a:r>
              <a:rPr lang="en-US" sz="2800" dirty="0" smtClean="0"/>
              <a:t>informational day-seminars</a:t>
            </a:r>
            <a:r>
              <a:rPr lang="el-GR" sz="2800" dirty="0" smtClean="0"/>
              <a:t>)</a:t>
            </a:r>
          </a:p>
          <a:p>
            <a:pPr algn="just"/>
            <a:r>
              <a:rPr lang="en-US" sz="2800" dirty="0"/>
              <a:t>t</a:t>
            </a:r>
            <a:r>
              <a:rPr lang="en-US" sz="2800" dirty="0" smtClean="0"/>
              <a:t>hrough the support of a </a:t>
            </a:r>
            <a:r>
              <a:rPr lang="en-US" sz="2800" b="1" i="1" dirty="0" smtClean="0"/>
              <a:t>network of good practices </a:t>
            </a:r>
            <a:r>
              <a:rPr lang="en-US" sz="2800" dirty="0" smtClean="0"/>
              <a:t>on a regional level </a:t>
            </a:r>
            <a:r>
              <a:rPr lang="el-GR" sz="2800" dirty="0" smtClean="0"/>
              <a:t>(</a:t>
            </a:r>
            <a:r>
              <a:rPr lang="en-US" sz="2800" dirty="0" smtClean="0"/>
              <a:t>communication through the European Projects Team official </a:t>
            </a:r>
            <a:r>
              <a:rPr lang="en-US" sz="2800" b="1" i="1" dirty="0" smtClean="0"/>
              <a:t>blog</a:t>
            </a:r>
            <a:r>
              <a:rPr lang="en-US" sz="2800" dirty="0" smtClean="0"/>
              <a:t> and </a:t>
            </a:r>
            <a:r>
              <a:rPr lang="en-US" sz="2800" b="1" i="1" dirty="0" smtClean="0"/>
              <a:t>forum</a:t>
            </a:r>
            <a:r>
              <a:rPr lang="en-US" sz="2800" dirty="0" smtClean="0"/>
              <a:t>)</a:t>
            </a:r>
            <a:r>
              <a:rPr lang="el-GR" sz="2800" dirty="0" smtClean="0"/>
              <a:t> </a:t>
            </a:r>
          </a:p>
          <a:p>
            <a:pPr algn="just"/>
            <a:r>
              <a:rPr lang="en-US" sz="2800" dirty="0"/>
              <a:t>t</a:t>
            </a:r>
            <a:r>
              <a:rPr lang="en-US" sz="2800" dirty="0" smtClean="0"/>
              <a:t>hrough </a:t>
            </a:r>
            <a:r>
              <a:rPr lang="en-US" sz="2800" b="1" i="1" dirty="0" smtClean="0"/>
              <a:t>dissemination day-seminars</a:t>
            </a:r>
            <a:r>
              <a:rPr lang="el-GR" sz="2800" b="1" i="1" dirty="0" smtClean="0"/>
              <a:t>  </a:t>
            </a:r>
            <a:endParaRPr lang="en-US" sz="2800" b="1" i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64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690</TotalTime>
  <Words>695</Words>
  <Application>Microsoft Office PowerPoint</Application>
  <PresentationFormat>Widescreen</PresentationFormat>
  <Paragraphs>103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Wisp</vt:lpstr>
      <vt:lpstr>                             The European Projects Team of the Regional Directorate of Education in Western Greece An overview</vt:lpstr>
      <vt:lpstr> Institution of the European Projects Team</vt:lpstr>
      <vt:lpstr>Team Composition </vt:lpstr>
      <vt:lpstr>Action Overview of the European Projects Team</vt:lpstr>
      <vt:lpstr>Information and Support</vt:lpstr>
      <vt:lpstr>Information and Support 2014-2015</vt:lpstr>
      <vt:lpstr>Information and Support 2014-2015</vt:lpstr>
      <vt:lpstr>Information and Support 2015-2016</vt:lpstr>
      <vt:lpstr>Dissemination</vt:lpstr>
      <vt:lpstr>Erasmus+ Projects in Western Greece</vt:lpstr>
      <vt:lpstr>Participation in Projects and Innovative Practices   </vt:lpstr>
      <vt:lpstr>Contact Information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Δραστηριότητες της Ομάδας Ευρωπαϊκών Προγραμμάτων της Π.Δ.Ε. Δυτικής Ελλάδας </dc:title>
  <dc:creator>kourtesis</dc:creator>
  <cp:lastModifiedBy>kourtesis</cp:lastModifiedBy>
  <cp:revision>226</cp:revision>
  <cp:lastPrinted>2016-02-12T13:22:47Z</cp:lastPrinted>
  <dcterms:created xsi:type="dcterms:W3CDTF">2016-02-08T06:35:15Z</dcterms:created>
  <dcterms:modified xsi:type="dcterms:W3CDTF">2016-02-12T13:34:13Z</dcterms:modified>
</cp:coreProperties>
</file>