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8"/>
  </p:notesMasterIdLst>
  <p:sldIdLst>
    <p:sldId id="281" r:id="rId2"/>
    <p:sldId id="276" r:id="rId3"/>
    <p:sldId id="258" r:id="rId4"/>
    <p:sldId id="259" r:id="rId5"/>
    <p:sldId id="260" r:id="rId6"/>
    <p:sldId id="261" r:id="rId7"/>
    <p:sldId id="262" r:id="rId8"/>
    <p:sldId id="266" r:id="rId9"/>
    <p:sldId id="275" r:id="rId10"/>
    <p:sldId id="272" r:id="rId11"/>
    <p:sldId id="274" r:id="rId12"/>
    <p:sldId id="299" r:id="rId13"/>
    <p:sldId id="300" r:id="rId14"/>
    <p:sldId id="265" r:id="rId15"/>
    <p:sldId id="263" r:id="rId16"/>
    <p:sldId id="264" r:id="rId17"/>
    <p:sldId id="290" r:id="rId18"/>
    <p:sldId id="295" r:id="rId19"/>
    <p:sldId id="296" r:id="rId20"/>
    <p:sldId id="298" r:id="rId21"/>
    <p:sldId id="301" r:id="rId22"/>
    <p:sldId id="291" r:id="rId23"/>
    <p:sldId id="285" r:id="rId24"/>
    <p:sldId id="289" r:id="rId25"/>
    <p:sldId id="288" r:id="rId26"/>
    <p:sldId id="280" r:id="rId2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EFBD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26" y="-16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DDE47F-D6AB-46F4-AF87-2E412ED557A3}" type="datetimeFigureOut">
              <a:rPr lang="el-GR" smtClean="0"/>
              <a:pPr/>
              <a:t>2/6/2021</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148948-2831-4EAC-A174-07A93BFA4C38}" type="slidenum">
              <a:rPr lang="el-GR" smtClean="0"/>
              <a:pPr/>
              <a:t>‹#›</a:t>
            </a:fld>
            <a:endParaRPr lang="el-GR"/>
          </a:p>
        </p:txBody>
      </p:sp>
    </p:spTree>
    <p:extLst>
      <p:ext uri="{BB962C8B-B14F-4D97-AF65-F5344CB8AC3E}">
        <p14:creationId xmlns="" xmlns:p14="http://schemas.microsoft.com/office/powerpoint/2010/main" val="1766413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3B148948-2831-4EAC-A174-07A93BFA4C38}" type="slidenum">
              <a:rPr lang="el-GR" smtClean="0"/>
              <a:pPr/>
              <a:t>25</a:t>
            </a:fld>
            <a:endParaRPr lang="el-GR"/>
          </a:p>
        </p:txBody>
      </p:sp>
    </p:spTree>
    <p:extLst>
      <p:ext uri="{BB962C8B-B14F-4D97-AF65-F5344CB8AC3E}">
        <p14:creationId xmlns="" xmlns:p14="http://schemas.microsoft.com/office/powerpoint/2010/main" val="2933739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9" name="8 - Υπότιτλος"/>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Τίτλος"/>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l-GR" smtClean="0"/>
              <a:t>Kλικ για επεξεργασία του τίτλου</a:t>
            </a:r>
            <a:endParaRPr kumimoji="0" lang="en-US"/>
          </a:p>
        </p:txBody>
      </p:sp>
      <p:cxnSp>
        <p:nvCxnSpPr>
          <p:cNvPr id="8" name="7 - Ευθεία γραμμή σύνδεσης"/>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12 - Ευθεία γραμμή σύνδεσης"/>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13 - Έλλειψη"/>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14 - Θέση ημερομηνίας"/>
          <p:cNvSpPr>
            <a:spLocks noGrp="1"/>
          </p:cNvSpPr>
          <p:nvPr>
            <p:ph type="dt" sz="half" idx="10"/>
          </p:nvPr>
        </p:nvSpPr>
        <p:spPr/>
        <p:txBody>
          <a:bodyPr/>
          <a:lstStyle/>
          <a:p>
            <a:fld id="{ED4FCC81-C8AE-4A65-B733-302AD04A8D9F}" type="datetimeFigureOut">
              <a:rPr lang="el-GR" smtClean="0"/>
              <a:pPr/>
              <a:t>2/6/2021</a:t>
            </a:fld>
            <a:endParaRPr lang="el-GR"/>
          </a:p>
        </p:txBody>
      </p:sp>
      <p:sp>
        <p:nvSpPr>
          <p:cNvPr id="16" name="15 - Θέση αριθμού διαφάνειας"/>
          <p:cNvSpPr>
            <a:spLocks noGrp="1"/>
          </p:cNvSpPr>
          <p:nvPr>
            <p:ph type="sldNum" sz="quarter" idx="11"/>
          </p:nvPr>
        </p:nvSpPr>
        <p:spPr/>
        <p:txBody>
          <a:bodyPr/>
          <a:lstStyle/>
          <a:p>
            <a:fld id="{DFD4E88B-B4D8-4172-827E-FBA4AEB2BC6F}" type="slidenum">
              <a:rPr lang="el-GR" smtClean="0"/>
              <a:pPr/>
              <a:t>‹#›</a:t>
            </a:fld>
            <a:endParaRPr lang="el-GR"/>
          </a:p>
        </p:txBody>
      </p:sp>
      <p:sp>
        <p:nvSpPr>
          <p:cNvPr id="17" name="16 - Θέση υποσέλιδου"/>
          <p:cNvSpPr>
            <a:spLocks noGrp="1"/>
          </p:cNvSpPr>
          <p:nvPr>
            <p:ph type="ftr" sz="quarter" idx="12"/>
          </p:nvPr>
        </p:nvSpPr>
        <p:spPr/>
        <p:txBody>
          <a:bodyPr/>
          <a:lstStyle/>
          <a:p>
            <a:endParaRPr lang="el-GR"/>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ED4FCC81-C8AE-4A65-B733-302AD04A8D9F}" type="datetimeFigureOut">
              <a:rPr lang="el-GR" smtClean="0"/>
              <a:pPr/>
              <a:t>2/6/2021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FD4E88B-B4D8-4172-827E-FBA4AEB2BC6F}" type="slidenum">
              <a:rPr lang="el-GR" smtClean="0"/>
              <a:pPr/>
              <a:t>‹#›</a:t>
            </a:fld>
            <a:endParaRPr lang="el-GR"/>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ED4FCC81-C8AE-4A65-B733-302AD04A8D9F}" type="datetimeFigureOut">
              <a:rPr lang="el-GR" smtClean="0"/>
              <a:pPr/>
              <a:t>2/6/2021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FD4E88B-B4D8-4172-827E-FBA4AEB2BC6F}" type="slidenum">
              <a:rPr lang="el-GR" smtClean="0"/>
              <a:pPr/>
              <a:t>‹#›</a:t>
            </a:fld>
            <a:endParaRPr lang="el-GR"/>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9" name="8 - Θέση περιεχομένου"/>
          <p:cNvSpPr>
            <a:spLocks noGrp="1"/>
          </p:cNvSpPr>
          <p:nvPr>
            <p:ph idx="1"/>
          </p:nvPr>
        </p:nvSpPr>
        <p:spPr>
          <a:xfrm>
            <a:off x="609600" y="1524000"/>
            <a:ext cx="109728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4" name="13 - Θέση ημερομηνίας"/>
          <p:cNvSpPr>
            <a:spLocks noGrp="1"/>
          </p:cNvSpPr>
          <p:nvPr>
            <p:ph type="dt" sz="half" idx="14"/>
          </p:nvPr>
        </p:nvSpPr>
        <p:spPr/>
        <p:txBody>
          <a:bodyPr/>
          <a:lstStyle/>
          <a:p>
            <a:fld id="{ED4FCC81-C8AE-4A65-B733-302AD04A8D9F}" type="datetimeFigureOut">
              <a:rPr lang="el-GR" smtClean="0"/>
              <a:pPr/>
              <a:t>2/6/2021</a:t>
            </a:fld>
            <a:endParaRPr lang="el-GR"/>
          </a:p>
        </p:txBody>
      </p:sp>
      <p:sp>
        <p:nvSpPr>
          <p:cNvPr id="15" name="14 - Θέση αριθμού διαφάνειας"/>
          <p:cNvSpPr>
            <a:spLocks noGrp="1"/>
          </p:cNvSpPr>
          <p:nvPr>
            <p:ph type="sldNum" sz="quarter" idx="15"/>
          </p:nvPr>
        </p:nvSpPr>
        <p:spPr/>
        <p:txBody>
          <a:bodyPr/>
          <a:lstStyle>
            <a:lvl1pPr algn="ctr">
              <a:defRPr/>
            </a:lvl1pPr>
          </a:lstStyle>
          <a:p>
            <a:fld id="{DFD4E88B-B4D8-4172-827E-FBA4AEB2BC6F}" type="slidenum">
              <a:rPr lang="el-GR" smtClean="0"/>
              <a:pPr/>
              <a:t>‹#›</a:t>
            </a:fld>
            <a:endParaRPr lang="el-GR"/>
          </a:p>
        </p:txBody>
      </p:sp>
      <p:sp>
        <p:nvSpPr>
          <p:cNvPr id="16" name="15 - Θέση υποσέλιδου"/>
          <p:cNvSpPr>
            <a:spLocks noGrp="1"/>
          </p:cNvSpPr>
          <p:nvPr>
            <p:ph type="ftr" sz="quarter" idx="16"/>
          </p:nvPr>
        </p:nvSpPr>
        <p:spPr/>
        <p:txBody>
          <a:bodyPr/>
          <a:lstStyle/>
          <a:p>
            <a:endParaRPr lang="el-GR"/>
          </a:p>
        </p:txBody>
      </p:sp>
      <p:sp>
        <p:nvSpPr>
          <p:cNvPr id="17" name="16 - Τίτλος"/>
          <p:cNvSpPr>
            <a:spLocks noGrp="1"/>
          </p:cNvSpPr>
          <p:nvPr>
            <p:ph type="title"/>
          </p:nvPr>
        </p:nvSpPr>
        <p:spPr/>
        <p:txBody>
          <a:bodyPr rtlCol="0" anchor="b" anchorCtr="0"/>
          <a:lstStyle/>
          <a:p>
            <a:r>
              <a:rPr kumimoji="0" lang="el-GR" smtClean="0"/>
              <a:t>Kλικ για επεξεργασία του τίτλου</a:t>
            </a:r>
            <a:endParaRPr kumimoji="0" lang="en-US"/>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ED4FCC81-C8AE-4A65-B733-302AD04A8D9F}" type="datetimeFigureOut">
              <a:rPr lang="el-GR" smtClean="0"/>
              <a:pPr/>
              <a:t>2/6/2021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FD4E88B-B4D8-4172-827E-FBA4AEB2BC6F}" type="slidenum">
              <a:rPr lang="el-GR" smtClean="0"/>
              <a:pPr/>
              <a:t>‹#›</a:t>
            </a:fld>
            <a:endParaRPr lang="el-GR"/>
          </a:p>
        </p:txBody>
      </p:sp>
      <p:sp>
        <p:nvSpPr>
          <p:cNvPr id="2" name="1 - Τίτλος"/>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cxnSp>
        <p:nvCxnSpPr>
          <p:cNvPr id="7" name="6 - Ευθεία γραμμή σύνδεσης"/>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4 - Θέση ημερομηνίας"/>
          <p:cNvSpPr>
            <a:spLocks noGrp="1"/>
          </p:cNvSpPr>
          <p:nvPr>
            <p:ph type="dt" sz="half" idx="10"/>
          </p:nvPr>
        </p:nvSpPr>
        <p:spPr/>
        <p:txBody>
          <a:bodyPr/>
          <a:lstStyle/>
          <a:p>
            <a:fld id="{ED4FCC81-C8AE-4A65-B733-302AD04A8D9F}" type="datetimeFigureOut">
              <a:rPr lang="el-GR" smtClean="0"/>
              <a:pPr/>
              <a:t>2/6/2021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FD4E88B-B4D8-4172-827E-FBA4AEB2BC6F}" type="slidenum">
              <a:rPr lang="el-GR" smtClean="0"/>
              <a:pPr/>
              <a:t>‹#›</a:t>
            </a:fld>
            <a:endParaRPr lang="el-GR"/>
          </a:p>
        </p:txBody>
      </p:sp>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11" name="10 - Θέση περιεχομένου"/>
          <p:cNvSpPr>
            <a:spLocks noGrp="1"/>
          </p:cNvSpPr>
          <p:nvPr>
            <p:ph sz="half" idx="1"/>
          </p:nvPr>
        </p:nvSpPr>
        <p:spPr>
          <a:xfrm>
            <a:off x="609600" y="1524000"/>
            <a:ext cx="5413248"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half" idx="2"/>
          </p:nvPr>
        </p:nvSpPr>
        <p:spPr>
          <a:xfrm>
            <a:off x="6197600" y="1524000"/>
            <a:ext cx="5413248"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9" name="8 - Θέση αριθμού διαφάνειας"/>
          <p:cNvSpPr>
            <a:spLocks noGrp="1"/>
          </p:cNvSpPr>
          <p:nvPr>
            <p:ph type="sldNum" sz="quarter" idx="12"/>
          </p:nvPr>
        </p:nvSpPr>
        <p:spPr/>
        <p:txBody>
          <a:bodyPr/>
          <a:lstStyle/>
          <a:p>
            <a:fld id="{DFD4E88B-B4D8-4172-827E-FBA4AEB2BC6F}" type="slidenum">
              <a:rPr lang="el-GR" smtClean="0"/>
              <a:pPr/>
              <a:t>‹#›</a:t>
            </a:fld>
            <a:endParaRPr lang="el-GR"/>
          </a:p>
        </p:txBody>
      </p:sp>
      <p:sp>
        <p:nvSpPr>
          <p:cNvPr id="8" name="7 - Θέση υποσέλιδου"/>
          <p:cNvSpPr>
            <a:spLocks noGrp="1"/>
          </p:cNvSpPr>
          <p:nvPr>
            <p:ph type="ftr" sz="quarter" idx="11"/>
          </p:nvPr>
        </p:nvSpPr>
        <p:spPr/>
        <p:txBody>
          <a:bodyPr/>
          <a:lstStyle/>
          <a:p>
            <a:endParaRPr lang="el-GR"/>
          </a:p>
        </p:txBody>
      </p:sp>
      <p:sp>
        <p:nvSpPr>
          <p:cNvPr id="7" name="6 - Θέση ημερομηνίας"/>
          <p:cNvSpPr>
            <a:spLocks noGrp="1"/>
          </p:cNvSpPr>
          <p:nvPr>
            <p:ph type="dt" sz="half" idx="10"/>
          </p:nvPr>
        </p:nvSpPr>
        <p:spPr/>
        <p:txBody>
          <a:bodyPr/>
          <a:lstStyle/>
          <a:p>
            <a:fld id="{ED4FCC81-C8AE-4A65-B733-302AD04A8D9F}" type="datetimeFigureOut">
              <a:rPr lang="el-GR" smtClean="0"/>
              <a:pPr/>
              <a:t>2/6/2021</a:t>
            </a:fld>
            <a:endParaRPr lang="el-GR"/>
          </a:p>
        </p:txBody>
      </p:sp>
      <p:sp>
        <p:nvSpPr>
          <p:cNvPr id="3" name="2 - Θέση κειμένου"/>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32" name="31 - Θέση περιεχομένου"/>
          <p:cNvSpPr>
            <a:spLocks noGrp="1"/>
          </p:cNvSpPr>
          <p:nvPr>
            <p:ph sz="half" idx="2"/>
          </p:nvPr>
        </p:nvSpPr>
        <p:spPr>
          <a:xfrm>
            <a:off x="609600" y="2201896"/>
            <a:ext cx="5384800" cy="3913632"/>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4" name="33 - Θέση περιεχομένου"/>
          <p:cNvSpPr>
            <a:spLocks noGrp="1"/>
          </p:cNvSpPr>
          <p:nvPr>
            <p:ph sz="quarter" idx="4"/>
          </p:nvPr>
        </p:nvSpPr>
        <p:spPr>
          <a:xfrm>
            <a:off x="6199717" y="2201896"/>
            <a:ext cx="5384800" cy="3913632"/>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 name="1 - Τίτλος"/>
          <p:cNvSpPr>
            <a:spLocks noGrp="1"/>
          </p:cNvSpPr>
          <p:nvPr>
            <p:ph type="title"/>
          </p:nvPr>
        </p:nvSpPr>
        <p:spPr>
          <a:xfrm>
            <a:off x="609600" y="155448"/>
            <a:ext cx="10972800" cy="1143000"/>
          </a:xfrm>
        </p:spPr>
        <p:txBody>
          <a:bodyPr anchor="b" anchorCtr="0"/>
          <a:lstStyle>
            <a:lvl1pPr>
              <a:defRPr/>
            </a:lvl1pPr>
          </a:lstStyle>
          <a:p>
            <a:r>
              <a:rPr kumimoji="0" lang="el-GR" smtClean="0"/>
              <a:t>Kλικ για επεξεργασία του τίτλου</a:t>
            </a:r>
            <a:endParaRPr kumimoji="0" lang="en-US"/>
          </a:p>
        </p:txBody>
      </p:sp>
      <p:sp>
        <p:nvSpPr>
          <p:cNvPr id="12" name="11 - Θέση κειμένου"/>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cxnSp>
        <p:nvCxnSpPr>
          <p:cNvPr id="10" name="9 - Ευθεία γραμμή σύνδεσης"/>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16 - Ευθεία γραμμή σύνδεσης"/>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2 - Θέση ημερομηνίας"/>
          <p:cNvSpPr>
            <a:spLocks noGrp="1"/>
          </p:cNvSpPr>
          <p:nvPr>
            <p:ph type="dt" sz="half" idx="10"/>
          </p:nvPr>
        </p:nvSpPr>
        <p:spPr/>
        <p:txBody>
          <a:bodyPr/>
          <a:lstStyle/>
          <a:p>
            <a:fld id="{ED4FCC81-C8AE-4A65-B733-302AD04A8D9F}" type="datetimeFigureOut">
              <a:rPr lang="el-GR" smtClean="0"/>
              <a:pPr/>
              <a:t>2/6/2021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FD4E88B-B4D8-4172-827E-FBA4AEB2BC6F}" type="slidenum">
              <a:rPr lang="el-GR" smtClean="0"/>
              <a:pPr/>
              <a:t>‹#›</a:t>
            </a:fld>
            <a:endParaRPr lang="el-GR"/>
          </a:p>
        </p:txBody>
      </p:sp>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D4FCC81-C8AE-4A65-B733-302AD04A8D9F}" type="datetimeFigureOut">
              <a:rPr lang="el-GR" smtClean="0"/>
              <a:pPr/>
              <a:t>2/6/2021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FD4E88B-B4D8-4172-827E-FBA4AEB2BC6F}" type="slidenum">
              <a:rPr lang="el-GR" smtClean="0"/>
              <a:pPr/>
              <a:t>‹#›</a:t>
            </a:fld>
            <a:endParaRPr lang="el-GR"/>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9" name="28 - Θέση περιεχομένου"/>
          <p:cNvSpPr>
            <a:spLocks noGrp="1"/>
          </p:cNvSpPr>
          <p:nvPr>
            <p:ph sz="quarter" idx="1"/>
          </p:nvPr>
        </p:nvSpPr>
        <p:spPr>
          <a:xfrm>
            <a:off x="609600" y="457200"/>
            <a:ext cx="8331200" cy="5715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 name="2 - Θέση κειμένου"/>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31" name="30 - Τίτλος"/>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Kλικ για επεξεργασία του τίτλου</a:t>
            </a:r>
            <a:endParaRPr kumimoji="0" lang="en-US"/>
          </a:p>
        </p:txBody>
      </p:sp>
      <p:sp>
        <p:nvSpPr>
          <p:cNvPr id="8" name="7 - Θέση ημερομηνίας"/>
          <p:cNvSpPr>
            <a:spLocks noGrp="1"/>
          </p:cNvSpPr>
          <p:nvPr>
            <p:ph type="dt" sz="half" idx="14"/>
          </p:nvPr>
        </p:nvSpPr>
        <p:spPr/>
        <p:txBody>
          <a:bodyPr/>
          <a:lstStyle/>
          <a:p>
            <a:fld id="{ED4FCC81-C8AE-4A65-B733-302AD04A8D9F}" type="datetimeFigureOut">
              <a:rPr lang="el-GR" smtClean="0"/>
              <a:pPr/>
              <a:t>2/6/2021</a:t>
            </a:fld>
            <a:endParaRPr lang="el-GR"/>
          </a:p>
        </p:txBody>
      </p:sp>
      <p:sp>
        <p:nvSpPr>
          <p:cNvPr id="9" name="8 - Θέση αριθμού διαφάνειας"/>
          <p:cNvSpPr>
            <a:spLocks noGrp="1"/>
          </p:cNvSpPr>
          <p:nvPr>
            <p:ph type="sldNum" sz="quarter" idx="15"/>
          </p:nvPr>
        </p:nvSpPr>
        <p:spPr/>
        <p:txBody>
          <a:bodyPr/>
          <a:lstStyle/>
          <a:p>
            <a:fld id="{DFD4E88B-B4D8-4172-827E-FBA4AEB2BC6F}" type="slidenum">
              <a:rPr lang="el-GR" smtClean="0"/>
              <a:pPr/>
              <a:t>‹#›</a:t>
            </a:fld>
            <a:endParaRPr lang="el-GR"/>
          </a:p>
        </p:txBody>
      </p:sp>
      <p:sp>
        <p:nvSpPr>
          <p:cNvPr id="10" name="9 - Θέση υποσέλιδου"/>
          <p:cNvSpPr>
            <a:spLocks noGrp="1"/>
          </p:cNvSpPr>
          <p:nvPr>
            <p:ph type="ftr" sz="quarter" idx="16"/>
          </p:nvPr>
        </p:nvSpPr>
        <p:spPr/>
        <p:txBody>
          <a:bodyPr/>
          <a:lstStyle/>
          <a:p>
            <a:endParaRPr lang="el-GR"/>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l-GR" smtClean="0"/>
              <a:t>Κάντε κλικ στο εικονίδιο για να προσθέσετε μια εικόνα</a:t>
            </a:r>
            <a:endParaRPr kumimoji="0" lang="en-US"/>
          </a:p>
        </p:txBody>
      </p:sp>
      <p:sp>
        <p:nvSpPr>
          <p:cNvPr id="4" name="3 - Θέση κειμένου"/>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8" name="7 - Θέση ημερομηνίας"/>
          <p:cNvSpPr>
            <a:spLocks noGrp="1"/>
          </p:cNvSpPr>
          <p:nvPr>
            <p:ph type="dt" sz="half" idx="10"/>
          </p:nvPr>
        </p:nvSpPr>
        <p:spPr/>
        <p:txBody>
          <a:bodyPr/>
          <a:lstStyle/>
          <a:p>
            <a:fld id="{ED4FCC81-C8AE-4A65-B733-302AD04A8D9F}" type="datetimeFigureOut">
              <a:rPr lang="el-GR" smtClean="0"/>
              <a:pPr/>
              <a:t>2/6/2021</a:t>
            </a:fld>
            <a:endParaRPr lang="el-GR"/>
          </a:p>
        </p:txBody>
      </p:sp>
      <p:sp>
        <p:nvSpPr>
          <p:cNvPr id="9" name="8 - Θέση αριθμού διαφάνειας"/>
          <p:cNvSpPr>
            <a:spLocks noGrp="1"/>
          </p:cNvSpPr>
          <p:nvPr>
            <p:ph type="sldNum" sz="quarter" idx="11"/>
          </p:nvPr>
        </p:nvSpPr>
        <p:spPr/>
        <p:txBody>
          <a:bodyPr/>
          <a:lstStyle/>
          <a:p>
            <a:fld id="{DFD4E88B-B4D8-4172-827E-FBA4AEB2BC6F}" type="slidenum">
              <a:rPr lang="el-GR" smtClean="0"/>
              <a:pPr/>
              <a:t>‹#›</a:t>
            </a:fld>
            <a:endParaRPr lang="el-GR"/>
          </a:p>
        </p:txBody>
      </p:sp>
      <p:sp>
        <p:nvSpPr>
          <p:cNvPr id="10" name="9 - Θέση υποσέλιδου"/>
          <p:cNvSpPr>
            <a:spLocks noGrp="1"/>
          </p:cNvSpPr>
          <p:nvPr>
            <p:ph type="ftr" sz="quarter" idx="12"/>
          </p:nvPr>
        </p:nvSpPr>
        <p:spPr/>
        <p:txBody>
          <a:bodyPr/>
          <a:lstStyle/>
          <a:p>
            <a:endParaRPr lang="el-GR"/>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8 - Θέση κειμένου"/>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24" name="23 - Θέση ημερομηνίας"/>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ED4FCC81-C8AE-4A65-B733-302AD04A8D9F}" type="datetimeFigureOut">
              <a:rPr lang="el-GR" smtClean="0"/>
              <a:pPr/>
              <a:t>2/6/2021</a:t>
            </a:fld>
            <a:endParaRPr lang="el-GR"/>
          </a:p>
        </p:txBody>
      </p:sp>
      <p:sp>
        <p:nvSpPr>
          <p:cNvPr id="10" name="9 - Θέση υποσέλιδου"/>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el-GR"/>
          </a:p>
        </p:txBody>
      </p:sp>
      <p:sp>
        <p:nvSpPr>
          <p:cNvPr id="22" name="21 - Θέση αριθμού διαφάνειας"/>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DFD4E88B-B4D8-4172-827E-FBA4AEB2BC6F}" type="slidenum">
              <a:rPr lang="el-GR" smtClean="0"/>
              <a:pPr/>
              <a:t>‹#›</a:t>
            </a:fld>
            <a:endParaRPr lang="el-GR"/>
          </a:p>
        </p:txBody>
      </p:sp>
      <p:sp>
        <p:nvSpPr>
          <p:cNvPr id="5" name="4 - Θέση τίτλου"/>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el-GR" smtClean="0"/>
              <a:t>Kλικ για επεξεργασία του τίτλου</a:t>
            </a:r>
            <a:endParaRPr kumimoji="0"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4qcM3MHmG78"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hyperlink" Target="https://anyflip.com/hzpiq/bmyl/" TargetMode="External"/><Relationship Id="rId5" Type="http://schemas.openxmlformats.org/officeDocument/2006/relationships/image" Target="../media/image15.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hyperlink" Target="https://www.jigsawplanet.com/?rc=play&amp;pid=1e87a4075dc2" TargetMode="External"/><Relationship Id="rId13" Type="http://schemas.openxmlformats.org/officeDocument/2006/relationships/hyperlink" Target="https://learningapps.org/display?v=pnthwgm2521" TargetMode="External"/><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hyperlink" Target="https://learningapps.org/display?v=pk34pyrhc21" TargetMode="External"/><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hyperlink" Target="https://wordwall.net/resource/12237974/%cf%84%ce%bf-%ce%ba%ce%bf%cf%85%ce%b9%ce%b6-%cf%84%ce%bf%cf%85-%ce%ba%ce%b1%cf%83%cf%84%cf%81%ce%bf%cf%85-%cf%87%ce%bb%ce%b5%ce%bc%ce%bf%cf%85%cf%84%cf%83%ce%b9" TargetMode="External"/><Relationship Id="rId5" Type="http://schemas.openxmlformats.org/officeDocument/2006/relationships/image" Target="../media/image38.png"/><Relationship Id="rId10" Type="http://schemas.openxmlformats.org/officeDocument/2006/relationships/hyperlink" Target="https://learningapps.org/display?v=pmjr0u4b221" TargetMode="External"/><Relationship Id="rId4" Type="http://schemas.openxmlformats.org/officeDocument/2006/relationships/image" Target="../media/image37.png"/><Relationship Id="rId9" Type="http://schemas.openxmlformats.org/officeDocument/2006/relationships/hyperlink" Target="https://learningapps.org/display?v=p25o0qwhc2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s://youtu.be/tnSaiUKLtzY"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archaiologia.gr/blog/archaeological_site/%CE%BA%CE%AC%CF%83%CF%84%CF%81%CE%BF-%CF%87%CE%BB%CE%B5%CE%BC%CE%BF%CF%8D%CF%84%CF%83%CE%B9/" TargetMode="External"/><Relationship Id="rId2" Type="http://schemas.openxmlformats.org/officeDocument/2006/relationships/hyperlink" Target="https://www.facebook.com/ritter.sepp?eid=ARAxz_cMbeYHpaC4DW8aIHq1esjKxgC-0ozhHUIQA_4l_W9J61Y66RIWi-Qq2W9rDpXt-W9kOGUlXhDK" TargetMode="External"/><Relationship Id="rId1" Type="http://schemas.openxmlformats.org/officeDocument/2006/relationships/slideLayout" Target="../slideLayouts/slideLayout8.xml"/><Relationship Id="rId4" Type="http://schemas.openxmlformats.org/officeDocument/2006/relationships/hyperlink" Target="https://www.google.com/search?source=univ&amp;tbm=isch&amp;q=%CF%87%CE%BB%CE%B5%CE%BC%CE%BF%CF%85%CF%84%CF%83%CE%B9+%CF%86%CF%89%CF%84%CE%BF&amp;sa=X&amp;ved=2ahUKEwju2eWdpu7vAhXd_rsIHTyZC_gQ7Al6BAgCEAs&amp;biw=1366&amp;bih=657"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rotWithShape="1">
          <a:blip r:embed="rId2" cstate="print">
            <a:extLst>
              <a:ext uri="{28A0092B-C50C-407E-A947-70E740481C1C}">
                <a14:useLocalDpi xmlns="" xmlns:a14="http://schemas.microsoft.com/office/drawing/2010/main" val="0"/>
              </a:ext>
            </a:extLst>
          </a:blip>
          <a:srcRect b="16093"/>
          <a:stretch/>
        </p:blipFill>
        <p:spPr>
          <a:xfrm>
            <a:off x="700394" y="474387"/>
            <a:ext cx="10861551" cy="5878286"/>
          </a:xfrm>
          <a:prstGeom prst="rect">
            <a:avLst/>
          </a:prstGeom>
          <a:ln>
            <a:noFill/>
          </a:ln>
          <a:effectLst>
            <a:softEdge rad="112500"/>
          </a:effectLst>
        </p:spPr>
      </p:pic>
      <p:sp>
        <p:nvSpPr>
          <p:cNvPr id="3" name="Υπότιτλος 2"/>
          <p:cNvSpPr>
            <a:spLocks noGrp="1"/>
          </p:cNvSpPr>
          <p:nvPr>
            <p:ph type="subTitle" idx="1"/>
          </p:nvPr>
        </p:nvSpPr>
        <p:spPr>
          <a:xfrm>
            <a:off x="1010653" y="3615397"/>
            <a:ext cx="9657347" cy="2737278"/>
          </a:xfrm>
        </p:spPr>
        <p:txBody>
          <a:bodyPr>
            <a:normAutofit fontScale="92500" lnSpcReduction="10000"/>
          </a:bodyPr>
          <a:lstStyle/>
          <a:p>
            <a:r>
              <a:rPr lang="el-GR" sz="5200" b="1" dirty="0" smtClean="0">
                <a:solidFill>
                  <a:schemeClr val="accent2">
                    <a:lumMod val="40000"/>
                    <a:lumOff val="60000"/>
                  </a:schemeClr>
                </a:solidFill>
              </a:rPr>
              <a:t>Ένα ταξίδι στην ιστορία του</a:t>
            </a:r>
            <a:r>
              <a:rPr lang="el-GR" sz="4400" b="1" dirty="0" smtClean="0">
                <a:solidFill>
                  <a:schemeClr val="accent2">
                    <a:lumMod val="40000"/>
                    <a:lumOff val="60000"/>
                  </a:schemeClr>
                </a:solidFill>
              </a:rPr>
              <a:t> </a:t>
            </a:r>
          </a:p>
          <a:p>
            <a:endParaRPr lang="el-GR" sz="4400" b="1" dirty="0">
              <a:solidFill>
                <a:schemeClr val="accent2">
                  <a:lumMod val="40000"/>
                  <a:lumOff val="60000"/>
                </a:schemeClr>
              </a:solidFill>
            </a:endParaRPr>
          </a:p>
          <a:p>
            <a:endParaRPr lang="el-GR" sz="4400" b="1" dirty="0">
              <a:solidFill>
                <a:schemeClr val="accent2">
                  <a:lumMod val="40000"/>
                  <a:lumOff val="60000"/>
                </a:schemeClr>
              </a:solidFill>
            </a:endParaRPr>
          </a:p>
          <a:p>
            <a:r>
              <a:rPr lang="el-GR" sz="3800" b="1" dirty="0" smtClean="0">
                <a:solidFill>
                  <a:schemeClr val="accent2">
                    <a:lumMod val="40000"/>
                    <a:lumOff val="60000"/>
                  </a:schemeClr>
                </a:solidFill>
              </a:rPr>
              <a:t>Νηπιαγωγείο Τραγανού</a:t>
            </a:r>
          </a:p>
          <a:p>
            <a:endParaRPr lang="el-GR" sz="4400" b="1" dirty="0">
              <a:solidFill>
                <a:schemeClr val="bg1"/>
              </a:solidFill>
            </a:endParaRPr>
          </a:p>
          <a:p>
            <a:endParaRPr lang="el-GR" sz="4400" b="1" dirty="0" smtClean="0">
              <a:solidFill>
                <a:schemeClr val="bg1"/>
              </a:solidFill>
            </a:endParaRPr>
          </a:p>
          <a:p>
            <a:endParaRPr lang="el-GR" sz="4400" b="1" dirty="0">
              <a:solidFill>
                <a:schemeClr val="bg1"/>
              </a:solidFill>
            </a:endParaRPr>
          </a:p>
        </p:txBody>
      </p:sp>
      <p:sp>
        <p:nvSpPr>
          <p:cNvPr id="2" name="Τίτλος 1"/>
          <p:cNvSpPr>
            <a:spLocks noGrp="1"/>
          </p:cNvSpPr>
          <p:nvPr>
            <p:ph type="ctrTitle"/>
          </p:nvPr>
        </p:nvSpPr>
        <p:spPr>
          <a:xfrm>
            <a:off x="818148" y="878775"/>
            <a:ext cx="9849853" cy="1472540"/>
          </a:xfrm>
        </p:spPr>
        <p:txBody>
          <a:bodyPr>
            <a:normAutofit/>
          </a:bodyPr>
          <a:lstStyle/>
          <a:p>
            <a:r>
              <a:rPr lang="el-GR" sz="8000" b="1" dirty="0" smtClean="0">
                <a:solidFill>
                  <a:schemeClr val="accent3">
                    <a:lumMod val="20000"/>
                    <a:lumOff val="80000"/>
                  </a:schemeClr>
                </a:solidFill>
              </a:rPr>
              <a:t>Κάστρο </a:t>
            </a:r>
            <a:r>
              <a:rPr lang="el-GR" sz="8000" b="1" dirty="0" err="1" smtClean="0">
                <a:solidFill>
                  <a:schemeClr val="accent3">
                    <a:lumMod val="20000"/>
                    <a:lumOff val="80000"/>
                  </a:schemeClr>
                </a:solidFill>
              </a:rPr>
              <a:t>Χλεμούτσι</a:t>
            </a:r>
            <a:endParaRPr lang="el-GR" sz="8000" b="1" dirty="0">
              <a:solidFill>
                <a:schemeClr val="accent3">
                  <a:lumMod val="20000"/>
                  <a:lumOff val="80000"/>
                </a:schemeClr>
              </a:solidFill>
            </a:endParaRPr>
          </a:p>
        </p:txBody>
      </p:sp>
    </p:spTree>
    <p:extLst>
      <p:ext uri="{BB962C8B-B14F-4D97-AF65-F5344CB8AC3E}">
        <p14:creationId xmlns="" xmlns:p14="http://schemas.microsoft.com/office/powerpoint/2010/main" val="2063989632"/>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548638" y="407963"/>
            <a:ext cx="6302327" cy="7776488"/>
          </a:xfrm>
          <a:prstGeom prst="rect">
            <a:avLst/>
          </a:prstGeom>
        </p:spPr>
        <p:txBody>
          <a:bodyPr wrap="square">
            <a:spAutoFit/>
          </a:bodyPr>
          <a:lstStyle/>
          <a:p>
            <a:endParaRPr lang="el-GR" sz="1600" dirty="0" smtClean="0">
              <a:solidFill>
                <a:schemeClr val="accent3">
                  <a:lumMod val="40000"/>
                  <a:lumOff val="60000"/>
                </a:schemeClr>
              </a:solidFill>
              <a:ea typeface="Calibri" panose="020F0502020204030204" pitchFamily="34" charset="0"/>
              <a:cs typeface="Arial" panose="020B0604020202020204" pitchFamily="34" charset="0"/>
            </a:endParaRPr>
          </a:p>
          <a:p>
            <a:r>
              <a:rPr lang="el-GR" dirty="0" smtClean="0">
                <a:solidFill>
                  <a:schemeClr val="tx2"/>
                </a:solidFill>
                <a:ea typeface="Calibri" panose="020F0502020204030204" pitchFamily="34" charset="0"/>
                <a:cs typeface="Arial" panose="020B0604020202020204" pitchFamily="34" charset="0"/>
              </a:rPr>
              <a:t>Η μάχη του Βαρθολομιού όπως την αποτύπωσε η λαϊκή μούσα:</a:t>
            </a:r>
            <a:r>
              <a:rPr lang="el-GR" i="1" dirty="0" smtClean="0">
                <a:solidFill>
                  <a:schemeClr val="tx2"/>
                </a:solidFill>
              </a:rPr>
              <a:t> </a:t>
            </a:r>
          </a:p>
          <a:p>
            <a:endParaRPr lang="el-GR" sz="1600" i="1" dirty="0" smtClean="0">
              <a:solidFill>
                <a:schemeClr val="tx2"/>
              </a:solidFill>
            </a:endParaRPr>
          </a:p>
          <a:p>
            <a:pPr algn="ctr"/>
            <a:r>
              <a:rPr lang="el-GR" sz="1600" i="1" dirty="0" smtClean="0">
                <a:solidFill>
                  <a:schemeClr val="tx2"/>
                </a:solidFill>
              </a:rPr>
              <a:t>«</a:t>
            </a:r>
            <a:r>
              <a:rPr lang="el-GR" sz="1600" i="1" dirty="0" smtClean="0">
                <a:solidFill>
                  <a:schemeClr val="tx2"/>
                </a:solidFill>
                <a:cs typeface="Arial" pitchFamily="34" charset="0"/>
              </a:rPr>
              <a:t>Τρία πουλάκια κάθονταν στο κάστρο στο </a:t>
            </a:r>
            <a:r>
              <a:rPr lang="el-GR" sz="1600" i="1" dirty="0" err="1" smtClean="0">
                <a:solidFill>
                  <a:schemeClr val="tx2"/>
                </a:solidFill>
                <a:cs typeface="Arial" pitchFamily="34" charset="0"/>
              </a:rPr>
              <a:t>Χλιμούτσι</a:t>
            </a:r>
            <a:r>
              <a:rPr lang="el-GR" sz="1600" i="1" dirty="0" smtClean="0">
                <a:solidFill>
                  <a:schemeClr val="tx2"/>
                </a:solidFill>
                <a:cs typeface="Arial" pitchFamily="34" charset="0"/>
              </a:rPr>
              <a:t>,</a:t>
            </a:r>
          </a:p>
          <a:p>
            <a:pPr algn="ctr"/>
            <a:r>
              <a:rPr lang="el-GR" sz="1600" i="1" dirty="0" smtClean="0">
                <a:solidFill>
                  <a:schemeClr val="tx2"/>
                </a:solidFill>
                <a:cs typeface="Arial" pitchFamily="34" charset="0"/>
              </a:rPr>
              <a:t>το ‘ να τηρά τα Λεχαινά και τ’ άλλο τη Γαστούνη,</a:t>
            </a:r>
          </a:p>
          <a:p>
            <a:pPr algn="ctr"/>
            <a:r>
              <a:rPr lang="el-GR" sz="1600" i="1" dirty="0" smtClean="0">
                <a:solidFill>
                  <a:schemeClr val="tx2"/>
                </a:solidFill>
                <a:cs typeface="Arial" pitchFamily="34" charset="0"/>
              </a:rPr>
              <a:t>το τρίτο το καλύτερο μοιρολογάει και λέει:</a:t>
            </a:r>
          </a:p>
          <a:p>
            <a:pPr algn="ctr"/>
            <a:r>
              <a:rPr lang="el-GR" sz="1600" i="1" dirty="0" smtClean="0">
                <a:solidFill>
                  <a:schemeClr val="tx2"/>
                </a:solidFill>
                <a:cs typeface="Arial" pitchFamily="34" charset="0"/>
              </a:rPr>
              <a:t>Θεέ μου, το τι να γίνηκαν του κάμπου οι λεβέντες;</a:t>
            </a:r>
          </a:p>
          <a:p>
            <a:pPr algn="ctr"/>
            <a:r>
              <a:rPr lang="el-GR" sz="1600" i="1" dirty="0" smtClean="0">
                <a:solidFill>
                  <a:schemeClr val="tx2"/>
                </a:solidFill>
                <a:cs typeface="Arial" pitchFamily="34" charset="0"/>
              </a:rPr>
              <a:t>Μήτε στον κάμπο φαίνονται, μήτε και στη Γαστούνη,</a:t>
            </a:r>
          </a:p>
          <a:p>
            <a:pPr algn="ctr"/>
            <a:r>
              <a:rPr lang="el-GR" sz="1600" i="1" dirty="0" smtClean="0">
                <a:solidFill>
                  <a:schemeClr val="tx2"/>
                </a:solidFill>
                <a:cs typeface="Arial" pitchFamily="34" charset="0"/>
              </a:rPr>
              <a:t>μας είπαν κάνουν πόλεμο, μέσα στον </a:t>
            </a:r>
            <a:r>
              <a:rPr lang="el-GR" sz="1600" i="1" dirty="0" err="1" smtClean="0">
                <a:solidFill>
                  <a:schemeClr val="tx2"/>
                </a:solidFill>
                <a:cs typeface="Arial" pitchFamily="34" charset="0"/>
              </a:rPr>
              <a:t>Άη</a:t>
            </a:r>
            <a:r>
              <a:rPr lang="el-GR" sz="1600" i="1" dirty="0" smtClean="0">
                <a:solidFill>
                  <a:schemeClr val="tx2"/>
                </a:solidFill>
                <a:cs typeface="Arial" pitchFamily="34" charset="0"/>
              </a:rPr>
              <a:t>-Νικόλα.</a:t>
            </a:r>
          </a:p>
          <a:p>
            <a:pPr algn="ctr"/>
            <a:r>
              <a:rPr lang="el-GR" sz="1600" i="1" dirty="0" smtClean="0">
                <a:solidFill>
                  <a:schemeClr val="tx2"/>
                </a:solidFill>
                <a:cs typeface="Arial" pitchFamily="34" charset="0"/>
              </a:rPr>
              <a:t>Τριακόσιοι διαλεχτήκανε για να τους λευτερώσουν,</a:t>
            </a:r>
          </a:p>
          <a:p>
            <a:pPr algn="ctr"/>
            <a:r>
              <a:rPr lang="el-GR" sz="1600" i="1" dirty="0" err="1" smtClean="0">
                <a:solidFill>
                  <a:schemeClr val="tx2"/>
                </a:solidFill>
                <a:cs typeface="Arial" pitchFamily="34" charset="0"/>
              </a:rPr>
              <a:t>μεντάτι</a:t>
            </a:r>
            <a:r>
              <a:rPr lang="el-GR" sz="1600" i="1" dirty="0" smtClean="0">
                <a:solidFill>
                  <a:schemeClr val="tx2"/>
                </a:solidFill>
                <a:cs typeface="Arial" pitchFamily="34" charset="0"/>
              </a:rPr>
              <a:t> να τους </a:t>
            </a:r>
            <a:r>
              <a:rPr lang="el-GR" sz="1600" i="1" dirty="0" err="1" smtClean="0">
                <a:solidFill>
                  <a:schemeClr val="tx2"/>
                </a:solidFill>
                <a:cs typeface="Arial" pitchFamily="34" charset="0"/>
              </a:rPr>
              <a:t>γένουνε</a:t>
            </a:r>
            <a:r>
              <a:rPr lang="el-GR" sz="1600" i="1" dirty="0" smtClean="0">
                <a:solidFill>
                  <a:schemeClr val="tx2"/>
                </a:solidFill>
                <a:cs typeface="Arial" pitchFamily="34" charset="0"/>
              </a:rPr>
              <a:t> για να τους λευτερώσουν.</a:t>
            </a:r>
          </a:p>
          <a:p>
            <a:pPr algn="ctr"/>
            <a:r>
              <a:rPr lang="el-GR" sz="1600" i="1" dirty="0" smtClean="0">
                <a:solidFill>
                  <a:schemeClr val="tx2"/>
                </a:solidFill>
                <a:cs typeface="Arial" pitchFamily="34" charset="0"/>
              </a:rPr>
              <a:t>Τη στράτα που πηγαίνανε, τη στράτα που πηγαίνουν,</a:t>
            </a:r>
          </a:p>
          <a:p>
            <a:pPr algn="ctr"/>
            <a:r>
              <a:rPr lang="el-GR" sz="1600" i="1" dirty="0" smtClean="0">
                <a:solidFill>
                  <a:schemeClr val="tx2"/>
                </a:solidFill>
                <a:cs typeface="Arial" pitchFamily="34" charset="0"/>
              </a:rPr>
              <a:t>στ’ αμπέλι απαντηθήκανε με τους </a:t>
            </a:r>
            <a:r>
              <a:rPr lang="el-GR" sz="1600" i="1" dirty="0" err="1" smtClean="0">
                <a:solidFill>
                  <a:schemeClr val="tx2"/>
                </a:solidFill>
                <a:cs typeface="Arial" pitchFamily="34" charset="0"/>
              </a:rPr>
              <a:t>στραβαραπάδες</a:t>
            </a:r>
            <a:r>
              <a:rPr lang="el-GR" sz="1600" i="1" dirty="0" smtClean="0">
                <a:solidFill>
                  <a:schemeClr val="tx2"/>
                </a:solidFill>
                <a:cs typeface="Arial" pitchFamily="34" charset="0"/>
              </a:rPr>
              <a:t>.</a:t>
            </a:r>
          </a:p>
          <a:p>
            <a:pPr algn="ctr"/>
            <a:r>
              <a:rPr lang="el-GR" sz="1600" i="1" dirty="0" smtClean="0">
                <a:solidFill>
                  <a:schemeClr val="tx2"/>
                </a:solidFill>
                <a:cs typeface="Arial" pitchFamily="34" charset="0"/>
              </a:rPr>
              <a:t>Πρώτη φωτιά που δώσανε, σκοτώνουνε διακόσιους,</a:t>
            </a:r>
          </a:p>
          <a:p>
            <a:pPr algn="ctr"/>
            <a:r>
              <a:rPr lang="el-GR" sz="1600" i="1" dirty="0" smtClean="0">
                <a:solidFill>
                  <a:schemeClr val="tx2"/>
                </a:solidFill>
                <a:cs typeface="Arial" pitchFamily="34" charset="0"/>
              </a:rPr>
              <a:t>μα’ πιασε μια ψιλή βροχή κι ένας βαρύς χειμώνας,</a:t>
            </a:r>
          </a:p>
          <a:p>
            <a:pPr algn="ctr"/>
            <a:r>
              <a:rPr lang="el-GR" sz="1600" i="1" dirty="0" smtClean="0">
                <a:solidFill>
                  <a:schemeClr val="tx2"/>
                </a:solidFill>
                <a:cs typeface="Arial" pitchFamily="34" charset="0"/>
              </a:rPr>
              <a:t>νότισαν τα φισέκια τους, δε πιάνουν τ’ άρματά τους.</a:t>
            </a:r>
          </a:p>
          <a:p>
            <a:pPr algn="ctr"/>
            <a:r>
              <a:rPr lang="el-GR" sz="1600" i="1" dirty="0" smtClean="0">
                <a:solidFill>
                  <a:schemeClr val="tx2"/>
                </a:solidFill>
                <a:cs typeface="Arial" pitchFamily="34" charset="0"/>
              </a:rPr>
              <a:t>Κι ο Βέρας όπου τ’ άκουσε, σαν τ’ άτι χλιμιντράει:</a:t>
            </a:r>
          </a:p>
          <a:p>
            <a:pPr lvl="0" algn="ctr"/>
            <a:r>
              <a:rPr lang="el-GR" sz="1600" i="1" dirty="0" smtClean="0">
                <a:solidFill>
                  <a:schemeClr val="tx2"/>
                </a:solidFill>
                <a:cs typeface="Arial" pitchFamily="34" charset="0"/>
              </a:rPr>
              <a:t>-παιδιά σηκώστε τις ποδιές και σφίχτε τα τσαρούχια,</a:t>
            </a:r>
          </a:p>
          <a:p>
            <a:pPr algn="ctr"/>
            <a:r>
              <a:rPr lang="el-GR" sz="1600" i="1" dirty="0" smtClean="0">
                <a:solidFill>
                  <a:schemeClr val="tx2"/>
                </a:solidFill>
                <a:cs typeface="Arial" pitchFamily="34" charset="0"/>
              </a:rPr>
              <a:t>γιουρούσι για να κάμουμε μες στους </a:t>
            </a:r>
            <a:r>
              <a:rPr lang="el-GR" sz="1600" i="1" dirty="0" err="1" smtClean="0">
                <a:solidFill>
                  <a:schemeClr val="tx2"/>
                </a:solidFill>
                <a:cs typeface="Arial" pitchFamily="34" charset="0"/>
              </a:rPr>
              <a:t>στραβαραπάδες</a:t>
            </a:r>
            <a:r>
              <a:rPr lang="el-GR" sz="1600" i="1" dirty="0" smtClean="0">
                <a:solidFill>
                  <a:schemeClr val="tx2"/>
                </a:solidFill>
                <a:cs typeface="Arial" pitchFamily="34" charset="0"/>
              </a:rPr>
              <a:t>.</a:t>
            </a:r>
          </a:p>
          <a:p>
            <a:pPr algn="ctr"/>
            <a:r>
              <a:rPr lang="el-GR" sz="1600" i="1" dirty="0" smtClean="0">
                <a:solidFill>
                  <a:schemeClr val="tx2"/>
                </a:solidFill>
                <a:cs typeface="Arial" pitchFamily="34" charset="0"/>
              </a:rPr>
              <a:t>Τα γιαταγάνια τράβηξαν, στα δόντια τους τα βάνουν,</a:t>
            </a:r>
          </a:p>
          <a:p>
            <a:pPr algn="ctr"/>
            <a:r>
              <a:rPr lang="el-GR" sz="1600" i="1" dirty="0" smtClean="0">
                <a:solidFill>
                  <a:schemeClr val="tx2"/>
                </a:solidFill>
                <a:cs typeface="Arial" pitchFamily="34" charset="0"/>
              </a:rPr>
              <a:t>μα ήταν οι μαύροι λιγοστοί, μα ήταν οι δόλιοι λίγοι,</a:t>
            </a:r>
          </a:p>
          <a:p>
            <a:pPr algn="ctr"/>
            <a:r>
              <a:rPr lang="el-GR" sz="1600" i="1" dirty="0" smtClean="0">
                <a:solidFill>
                  <a:schemeClr val="tx2"/>
                </a:solidFill>
                <a:cs typeface="Arial" pitchFamily="34" charset="0"/>
              </a:rPr>
              <a:t>κανένας δεν απόμεινε απ’ τους παλιούς συντρόφους.»</a:t>
            </a:r>
          </a:p>
          <a:p>
            <a:pPr algn="ctr"/>
            <a:endParaRPr lang="el-GR" sz="1600" i="1" dirty="0" smtClean="0">
              <a:solidFill>
                <a:schemeClr val="accent3">
                  <a:lumMod val="40000"/>
                  <a:lumOff val="60000"/>
                </a:schemeClr>
              </a:solidFill>
              <a:cs typeface="Arial" pitchFamily="34" charset="0"/>
            </a:endParaRPr>
          </a:p>
          <a:p>
            <a:pPr algn="ctr"/>
            <a:r>
              <a:rPr lang="el-GR" sz="1600" dirty="0" smtClean="0"/>
              <a:t> </a:t>
            </a:r>
          </a:p>
          <a:p>
            <a:pPr algn="ctr"/>
            <a:endParaRPr lang="el-GR" sz="1600" i="1" dirty="0" smtClean="0">
              <a:solidFill>
                <a:schemeClr val="accent3">
                  <a:lumMod val="40000"/>
                  <a:lumOff val="60000"/>
                </a:schemeClr>
              </a:solidFill>
              <a:cs typeface="Arial" pitchFamily="34" charset="0"/>
            </a:endParaRPr>
          </a:p>
          <a:p>
            <a:pPr algn="just">
              <a:lnSpc>
                <a:spcPct val="150000"/>
              </a:lnSpc>
              <a:spcAft>
                <a:spcPts val="800"/>
              </a:spcAft>
            </a:pPr>
            <a:r>
              <a:rPr lang="el-GR" sz="1600" i="1" dirty="0" smtClean="0">
                <a:solidFill>
                  <a:schemeClr val="accent3">
                    <a:lumMod val="40000"/>
                    <a:lumOff val="60000"/>
                  </a:schemeClr>
                </a:solidFill>
                <a:ea typeface="Calibri" panose="020F0502020204030204" pitchFamily="34" charset="0"/>
                <a:cs typeface="Arial" panose="020B0604020202020204" pitchFamily="34" charset="0"/>
              </a:rPr>
              <a:t> </a:t>
            </a:r>
          </a:p>
          <a:p>
            <a:pPr algn="just">
              <a:lnSpc>
                <a:spcPct val="150000"/>
              </a:lnSpc>
              <a:spcAft>
                <a:spcPts val="800"/>
              </a:spcAft>
            </a:pPr>
            <a:endParaRPr lang="el-GR" sz="1400" dirty="0" smtClean="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endParaRPr lang="el-GR" sz="1400" i="1" dirty="0" smtClean="0">
              <a:latin typeface="Arial" panose="020B0604020202020204" pitchFamily="34" charset="0"/>
              <a:ea typeface="Calibri" panose="020F0502020204030204" pitchFamily="34" charset="0"/>
              <a:cs typeface="Arial" panose="020B0604020202020204" pitchFamily="34" charset="0"/>
            </a:endParaRPr>
          </a:p>
        </p:txBody>
      </p:sp>
      <p:sp>
        <p:nvSpPr>
          <p:cNvPr id="7" name="6 - Ορθογώνιο"/>
          <p:cNvSpPr/>
          <p:nvPr/>
        </p:nvSpPr>
        <p:spPr>
          <a:xfrm>
            <a:off x="1630363" y="5440919"/>
            <a:ext cx="3048000" cy="307777"/>
          </a:xfrm>
          <a:prstGeom prst="rect">
            <a:avLst/>
          </a:prstGeom>
        </p:spPr>
        <p:txBody>
          <a:bodyPr>
            <a:spAutoFit/>
          </a:bodyPr>
          <a:lstStyle/>
          <a:p>
            <a:r>
              <a:rPr lang="el-GR" sz="1400"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endParaRPr lang="el-GR" dirty="0"/>
          </a:p>
        </p:txBody>
      </p:sp>
      <p:sp>
        <p:nvSpPr>
          <p:cNvPr id="4" name="3 - Επεξήγηση με στρογγυλεμένο παραλληλόγραμμο"/>
          <p:cNvSpPr/>
          <p:nvPr/>
        </p:nvSpPr>
        <p:spPr>
          <a:xfrm>
            <a:off x="6836898" y="1322362"/>
            <a:ext cx="4501662" cy="1195754"/>
          </a:xfrm>
          <a:prstGeom prst="wedgeRoundRectCallout">
            <a:avLst>
              <a:gd name="adj1" fmla="val -47810"/>
              <a:gd name="adj2" fmla="val 100147"/>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u="sng" dirty="0" smtClean="0">
                <a:hlinkClick r:id="rId2"/>
              </a:rPr>
              <a:t>https://www.youtube.com/watch?v=4qcM3MHmG78</a:t>
            </a:r>
            <a:r>
              <a:rPr lang="el-GR" dirty="0" smtClean="0"/>
              <a:t> </a:t>
            </a:r>
          </a:p>
          <a:p>
            <a:pPr algn="ctr"/>
            <a:endParaRPr lang="el-GR" dirty="0" smtClean="0"/>
          </a:p>
        </p:txBody>
      </p:sp>
      <p:pic>
        <p:nvPicPr>
          <p:cNvPr id="6" name="Εικόνα 1"/>
          <p:cNvPicPr>
            <a:picLocks noGrp="1" noChangeAspect="1"/>
          </p:cNvPicPr>
          <p:nvPr>
            <p:ph sz="quarter" idx="1"/>
          </p:nvPr>
        </p:nvPicPr>
        <p:blipFill>
          <a:blip r:embed="rId3" cstate="print">
            <a:extLst>
              <a:ext uri="{28A0092B-C50C-407E-A947-70E740481C1C}">
                <a14:useLocalDpi xmlns="" xmlns:a14="http://schemas.microsoft.com/office/drawing/2010/main" val="0"/>
              </a:ext>
            </a:extLst>
          </a:blip>
          <a:stretch>
            <a:fillRect/>
          </a:stretch>
        </p:blipFill>
        <p:spPr>
          <a:xfrm>
            <a:off x="7207910" y="3305907"/>
            <a:ext cx="3966697" cy="2529488"/>
          </a:xfrm>
          <a:prstGeom prst="rect">
            <a:avLst/>
          </a:prstGeom>
          <a:ln>
            <a:noFill/>
          </a:ln>
          <a:effectLst>
            <a:softEdge rad="112500"/>
          </a:effectLst>
        </p:spPr>
      </p:pic>
      <p:sp>
        <p:nvSpPr>
          <p:cNvPr id="8" name="7 - Ορθογώνιο"/>
          <p:cNvSpPr/>
          <p:nvPr/>
        </p:nvSpPr>
        <p:spPr>
          <a:xfrm>
            <a:off x="3849858" y="6118499"/>
            <a:ext cx="8342142" cy="369332"/>
          </a:xfrm>
          <a:prstGeom prst="rect">
            <a:avLst/>
          </a:prstGeom>
        </p:spPr>
        <p:txBody>
          <a:bodyPr wrap="square">
            <a:spAutoFit/>
          </a:bodyPr>
          <a:lstStyle/>
          <a:p>
            <a:r>
              <a:rPr lang="el-GR" dirty="0" smtClean="0">
                <a:solidFill>
                  <a:schemeClr val="accent3">
                    <a:lumMod val="60000"/>
                    <a:lumOff val="40000"/>
                  </a:schemeClr>
                </a:solidFill>
                <a:latin typeface="Arial" pitchFamily="34" charset="0"/>
                <a:cs typeface="Arial" pitchFamily="34" charset="0"/>
              </a:rPr>
              <a:t> </a:t>
            </a:r>
            <a:r>
              <a:rPr lang="en-US" dirty="0" smtClean="0">
                <a:solidFill>
                  <a:schemeClr val="accent3">
                    <a:lumMod val="60000"/>
                    <a:lumOff val="40000"/>
                  </a:schemeClr>
                </a:solidFill>
                <a:latin typeface="Arial" pitchFamily="34" charset="0"/>
                <a:cs typeface="Arial" pitchFamily="34" charset="0"/>
              </a:rPr>
              <a:t>*   </a:t>
            </a:r>
            <a:r>
              <a:rPr lang="el-GR" sz="1200" i="1" u="sng" dirty="0" smtClean="0">
                <a:latin typeface="Arial" pitchFamily="34" charset="0"/>
                <a:cs typeface="Arial" pitchFamily="34" charset="0"/>
              </a:rPr>
              <a:t>Προκειμένου να ανοίξει  ο σύνδεσμος   κάνουμε δεξί κλικ και επιλέγουμε άνοιγμα υπερσύνδεσης</a:t>
            </a:r>
            <a:endParaRPr lang="el-GR" sz="1200" dirty="0"/>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548638" y="407963"/>
            <a:ext cx="11324494" cy="11713037"/>
          </a:xfrm>
          <a:prstGeom prst="rect">
            <a:avLst/>
          </a:prstGeom>
        </p:spPr>
        <p:txBody>
          <a:bodyPr wrap="square" numCol="2">
            <a:spAutoFit/>
          </a:bodyPr>
          <a:lstStyle/>
          <a:p>
            <a:endParaRPr lang="el-GR" sz="1600" i="1" dirty="0" smtClean="0">
              <a:solidFill>
                <a:schemeClr val="accent3">
                  <a:lumMod val="40000"/>
                  <a:lumOff val="60000"/>
                </a:schemeClr>
              </a:solidFill>
            </a:endParaRPr>
          </a:p>
          <a:p>
            <a:r>
              <a:rPr lang="el-GR" sz="1600" dirty="0" smtClean="0">
                <a:solidFill>
                  <a:schemeClr val="tx2"/>
                </a:solidFill>
                <a:ea typeface="Calibri" panose="020F0502020204030204" pitchFamily="34" charset="0"/>
                <a:cs typeface="Times New Roman" panose="02020603050405020304" pitchFamily="18" charset="0"/>
              </a:rPr>
              <a:t>Το </a:t>
            </a:r>
            <a:r>
              <a:rPr lang="el-GR" sz="1600" dirty="0" err="1" smtClean="0">
                <a:solidFill>
                  <a:schemeClr val="tx2"/>
                </a:solidFill>
                <a:ea typeface="Calibri" panose="020F0502020204030204" pitchFamily="34" charset="0"/>
                <a:cs typeface="Times New Roman" panose="02020603050405020304" pitchFamily="18" charset="0"/>
              </a:rPr>
              <a:t>Χλεμούτσι</a:t>
            </a:r>
            <a:r>
              <a:rPr lang="el-GR" sz="1600" dirty="0" smtClean="0">
                <a:solidFill>
                  <a:schemeClr val="tx2"/>
                </a:solidFill>
                <a:ea typeface="Calibri" panose="020F0502020204030204" pitchFamily="34" charset="0"/>
                <a:cs typeface="Times New Roman" panose="02020603050405020304" pitchFamily="18" charset="0"/>
              </a:rPr>
              <a:t> συναντάμε και πάλι την Άνοιξη του 1826 </a:t>
            </a:r>
          </a:p>
          <a:p>
            <a:r>
              <a:rPr lang="el-GR" sz="1600" dirty="0" smtClean="0">
                <a:solidFill>
                  <a:schemeClr val="tx2"/>
                </a:solidFill>
                <a:ea typeface="Calibri" panose="020F0502020204030204" pitchFamily="34" charset="0"/>
                <a:cs typeface="Times New Roman" panose="02020603050405020304" pitchFamily="18" charset="0"/>
              </a:rPr>
              <a:t>κατά την πολιορκία του, όπου έκρυψε και πάλι τους κατοίκους της περιοχής για να τους προστατέψει </a:t>
            </a:r>
          </a:p>
          <a:p>
            <a:r>
              <a:rPr lang="el-GR" sz="1600" dirty="0" smtClean="0">
                <a:solidFill>
                  <a:schemeClr val="tx2"/>
                </a:solidFill>
                <a:ea typeface="Calibri" panose="020F0502020204030204" pitchFamily="34" charset="0"/>
                <a:cs typeface="Times New Roman" panose="02020603050405020304" pitchFamily="18" charset="0"/>
              </a:rPr>
              <a:t>από την Τούρκικη λεπίδα και τα σκλαβοπάζαρα της  Ανατολής. </a:t>
            </a:r>
          </a:p>
          <a:p>
            <a:r>
              <a:rPr lang="el-GR" sz="1600" dirty="0" smtClean="0">
                <a:solidFill>
                  <a:schemeClr val="tx2"/>
                </a:solidFill>
                <a:ea typeface="Calibri" panose="020F0502020204030204" pitchFamily="34" charset="0"/>
                <a:cs typeface="Times New Roman" panose="02020603050405020304" pitchFamily="18" charset="0"/>
              </a:rPr>
              <a:t> Η γενναία αντίσταση των έγκλειστων  κάμφθηκε </a:t>
            </a:r>
          </a:p>
          <a:p>
            <a:r>
              <a:rPr lang="el-GR" sz="1600" dirty="0" smtClean="0">
                <a:solidFill>
                  <a:schemeClr val="tx2"/>
                </a:solidFill>
                <a:ea typeface="Calibri" panose="020F0502020204030204" pitchFamily="34" charset="0"/>
                <a:cs typeface="Times New Roman" panose="02020603050405020304" pitchFamily="18" charset="0"/>
              </a:rPr>
              <a:t>όταν μια βολή κανονιού έπληξε τις δεξαμενές του νερού </a:t>
            </a:r>
          </a:p>
          <a:p>
            <a:r>
              <a:rPr lang="el-GR" sz="1600" dirty="0" smtClean="0">
                <a:solidFill>
                  <a:schemeClr val="tx2"/>
                </a:solidFill>
                <a:ea typeface="Calibri" panose="020F0502020204030204" pitchFamily="34" charset="0"/>
                <a:cs typeface="Times New Roman" panose="02020603050405020304" pitchFamily="18" charset="0"/>
              </a:rPr>
              <a:t>και αναγκάστηκαν να παραδοθούν  στις 4 Μαΐου.</a:t>
            </a:r>
          </a:p>
          <a:p>
            <a:r>
              <a:rPr lang="el-GR" sz="1600" dirty="0" smtClean="0">
                <a:solidFill>
                  <a:schemeClr val="tx2"/>
                </a:solidFill>
                <a:ea typeface="Calibri" panose="020F0502020204030204" pitchFamily="34" charset="0"/>
                <a:cs typeface="Times New Roman" panose="02020603050405020304" pitchFamily="18" charset="0"/>
              </a:rPr>
              <a:t> Το κάστρο παραδόθηκε, η συμφωνία ωστόσο δεν τηρήθηκε</a:t>
            </a:r>
            <a:r>
              <a:rPr lang="el-GR" sz="1600" dirty="0" smtClean="0">
                <a:solidFill>
                  <a:schemeClr val="accent3">
                    <a:lumMod val="40000"/>
                    <a:lumOff val="60000"/>
                  </a:schemeClr>
                </a:solidFill>
                <a:ea typeface="Calibri" panose="020F0502020204030204" pitchFamily="34" charset="0"/>
                <a:cs typeface="Times New Roman" panose="02020603050405020304" pitchFamily="18" charset="0"/>
              </a:rPr>
              <a:t>. </a:t>
            </a: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endParaRPr lang="el-GR" sz="1600" dirty="0" smtClean="0">
              <a:solidFill>
                <a:schemeClr val="accent3">
                  <a:lumMod val="40000"/>
                  <a:lumOff val="60000"/>
                </a:schemeClr>
              </a:solidFill>
              <a:ea typeface="Calibri" panose="020F0502020204030204" pitchFamily="34" charset="0"/>
              <a:cs typeface="Times New Roman" panose="02020603050405020304" pitchFamily="18" charset="0"/>
            </a:endParaRPr>
          </a:p>
          <a:p>
            <a:pPr algn="ctr"/>
            <a:r>
              <a:rPr lang="el-GR" sz="1600" dirty="0" smtClean="0">
                <a:solidFill>
                  <a:schemeClr val="tx2"/>
                </a:solidFill>
                <a:cs typeface="Arial" pitchFamily="34" charset="0"/>
              </a:rPr>
              <a:t>«</a:t>
            </a:r>
            <a:r>
              <a:rPr lang="el-GR" sz="1400" i="1" dirty="0" smtClean="0">
                <a:solidFill>
                  <a:schemeClr val="tx2"/>
                </a:solidFill>
                <a:cs typeface="Arial" pitchFamily="34" charset="0"/>
              </a:rPr>
              <a:t>Τρεις περδικούλες κάθονται στο κάστρο το </a:t>
            </a:r>
            <a:r>
              <a:rPr lang="el-GR" sz="1400" i="1" dirty="0" err="1" smtClean="0">
                <a:solidFill>
                  <a:schemeClr val="tx2"/>
                </a:solidFill>
                <a:cs typeface="Arial" pitchFamily="34" charset="0"/>
              </a:rPr>
              <a:t>Χλεμούτσι</a:t>
            </a:r>
            <a:r>
              <a:rPr lang="el-GR" sz="1400" i="1" dirty="0" smtClean="0">
                <a:solidFill>
                  <a:schemeClr val="tx2"/>
                </a:solidFill>
                <a:cs typeface="Arial" pitchFamily="34" charset="0"/>
              </a:rPr>
              <a:t>,</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η μια τηράει τα Λεχαινά κι η άλλη τη Γαστούνη</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κι η Τρίτη η καλύτερη την </a:t>
            </a:r>
            <a:r>
              <a:rPr lang="el-GR" sz="1400" i="1" dirty="0" err="1" smtClean="0">
                <a:solidFill>
                  <a:schemeClr val="tx2"/>
                </a:solidFill>
                <a:cs typeface="Arial" pitchFamily="34" charset="0"/>
              </a:rPr>
              <a:t>προδοσιά</a:t>
            </a:r>
            <a:r>
              <a:rPr lang="el-GR" sz="1400" i="1" dirty="0" smtClean="0">
                <a:solidFill>
                  <a:schemeClr val="tx2"/>
                </a:solidFill>
                <a:cs typeface="Arial" pitchFamily="34" charset="0"/>
              </a:rPr>
              <a:t> του κλαίει.</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Το κάστρο το </a:t>
            </a:r>
            <a:r>
              <a:rPr lang="el-GR" sz="1400" i="1" dirty="0" err="1" smtClean="0">
                <a:solidFill>
                  <a:schemeClr val="tx2"/>
                </a:solidFill>
                <a:cs typeface="Arial" pitchFamily="34" charset="0"/>
              </a:rPr>
              <a:t>επρόδωσε</a:t>
            </a:r>
            <a:r>
              <a:rPr lang="el-GR" sz="1400" i="1" dirty="0" smtClean="0">
                <a:solidFill>
                  <a:schemeClr val="tx2"/>
                </a:solidFill>
                <a:cs typeface="Arial" pitchFamily="34" charset="0"/>
              </a:rPr>
              <a:t> </a:t>
            </a:r>
            <a:r>
              <a:rPr lang="el-GR" sz="1400" i="1" dirty="0" err="1" smtClean="0">
                <a:solidFill>
                  <a:schemeClr val="tx2"/>
                </a:solidFill>
                <a:cs typeface="Arial" pitchFamily="34" charset="0"/>
              </a:rPr>
              <a:t>εκειός</a:t>
            </a:r>
            <a:r>
              <a:rPr lang="el-GR" sz="1400" i="1" dirty="0" smtClean="0">
                <a:solidFill>
                  <a:schemeClr val="tx2"/>
                </a:solidFill>
                <a:cs typeface="Arial" pitchFamily="34" charset="0"/>
              </a:rPr>
              <a:t> ο </a:t>
            </a:r>
            <a:r>
              <a:rPr lang="el-GR" sz="1400" i="1" dirty="0" err="1" smtClean="0">
                <a:solidFill>
                  <a:schemeClr val="tx2"/>
                </a:solidFill>
                <a:cs typeface="Arial" pitchFamily="34" charset="0"/>
              </a:rPr>
              <a:t>Κατσιγιάννης</a:t>
            </a:r>
            <a:r>
              <a:rPr lang="el-GR" sz="1400" i="1" dirty="0" smtClean="0">
                <a:solidFill>
                  <a:schemeClr val="tx2"/>
                </a:solidFill>
                <a:cs typeface="Arial" pitchFamily="34" charset="0"/>
              </a:rPr>
              <a:t>.</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Η πείνα τον </a:t>
            </a:r>
            <a:r>
              <a:rPr lang="el-GR" sz="1400" i="1" dirty="0" err="1" smtClean="0">
                <a:solidFill>
                  <a:schemeClr val="tx2"/>
                </a:solidFill>
                <a:cs typeface="Arial" pitchFamily="34" charset="0"/>
              </a:rPr>
              <a:t>εζόρισε</a:t>
            </a:r>
            <a:r>
              <a:rPr lang="el-GR" sz="1400" i="1" dirty="0" smtClean="0">
                <a:solidFill>
                  <a:schemeClr val="tx2"/>
                </a:solidFill>
                <a:cs typeface="Arial" pitchFamily="34" charset="0"/>
              </a:rPr>
              <a:t>, η δίψα </a:t>
            </a:r>
            <a:r>
              <a:rPr lang="el-GR" sz="1400" i="1" dirty="0" err="1" smtClean="0">
                <a:solidFill>
                  <a:schemeClr val="tx2"/>
                </a:solidFill>
                <a:cs typeface="Arial" pitchFamily="34" charset="0"/>
              </a:rPr>
              <a:t>τονε</a:t>
            </a:r>
            <a:r>
              <a:rPr lang="el-GR" sz="1400" i="1" dirty="0" smtClean="0">
                <a:solidFill>
                  <a:schemeClr val="tx2"/>
                </a:solidFill>
                <a:cs typeface="Arial" pitchFamily="34" charset="0"/>
              </a:rPr>
              <a:t> κάνει.</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Γυναίκα πάει και </a:t>
            </a:r>
            <a:r>
              <a:rPr lang="el-GR" sz="1400" i="1" dirty="0" err="1" smtClean="0">
                <a:solidFill>
                  <a:schemeClr val="tx2"/>
                </a:solidFill>
                <a:cs typeface="Arial" pitchFamily="34" charset="0"/>
              </a:rPr>
              <a:t>ντένεται</a:t>
            </a:r>
            <a:r>
              <a:rPr lang="el-GR" sz="1400" i="1" dirty="0" smtClean="0">
                <a:solidFill>
                  <a:schemeClr val="tx2"/>
                </a:solidFill>
                <a:cs typeface="Arial" pitchFamily="34" charset="0"/>
              </a:rPr>
              <a:t>, νύχτα απ’ το Κάστρο φεύγει,</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λίτρες </a:t>
            </a:r>
            <a:r>
              <a:rPr lang="el-GR" sz="1400" i="1" dirty="0" err="1" smtClean="0">
                <a:solidFill>
                  <a:schemeClr val="tx2"/>
                </a:solidFill>
                <a:cs typeface="Arial" pitchFamily="34" charset="0"/>
              </a:rPr>
              <a:t>βαμπάκι</a:t>
            </a:r>
            <a:r>
              <a:rPr lang="el-GR" sz="1400" i="1" dirty="0" smtClean="0">
                <a:solidFill>
                  <a:schemeClr val="tx2"/>
                </a:solidFill>
                <a:cs typeface="Arial" pitchFamily="34" charset="0"/>
              </a:rPr>
              <a:t> έβαλε, την </a:t>
            </a:r>
            <a:r>
              <a:rPr lang="el-GR" sz="1400" i="1" dirty="0" err="1" smtClean="0">
                <a:solidFill>
                  <a:schemeClr val="tx2"/>
                </a:solidFill>
                <a:cs typeface="Arial" pitchFamily="34" charset="0"/>
              </a:rPr>
              <a:t>γκαστρωμένη</a:t>
            </a:r>
            <a:r>
              <a:rPr lang="el-GR" sz="1400" i="1" dirty="0" smtClean="0">
                <a:solidFill>
                  <a:schemeClr val="tx2"/>
                </a:solidFill>
                <a:cs typeface="Arial" pitchFamily="34" charset="0"/>
              </a:rPr>
              <a:t> κάνει,</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να γελαστεί η Αραπιά, να μη </a:t>
            </a:r>
            <a:r>
              <a:rPr lang="el-GR" sz="1400" i="1" dirty="0" err="1" smtClean="0">
                <a:solidFill>
                  <a:schemeClr val="tx2"/>
                </a:solidFill>
                <a:cs typeface="Arial" pitchFamily="34" charset="0"/>
              </a:rPr>
              <a:t>τονε</a:t>
            </a:r>
            <a:r>
              <a:rPr lang="el-GR" sz="1400" i="1" dirty="0" smtClean="0">
                <a:solidFill>
                  <a:schemeClr val="tx2"/>
                </a:solidFill>
                <a:cs typeface="Arial" pitchFamily="34" charset="0"/>
              </a:rPr>
              <a:t> χαλάσει.</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Μα οι Τούρκοι </a:t>
            </a:r>
            <a:r>
              <a:rPr lang="el-GR" sz="1400" i="1" dirty="0" err="1" smtClean="0">
                <a:solidFill>
                  <a:schemeClr val="tx2"/>
                </a:solidFill>
                <a:cs typeface="Arial" pitchFamily="34" charset="0"/>
              </a:rPr>
              <a:t>τονε</a:t>
            </a:r>
            <a:r>
              <a:rPr lang="el-GR" sz="1400" i="1" dirty="0" smtClean="0">
                <a:solidFill>
                  <a:schemeClr val="tx2"/>
                </a:solidFill>
                <a:cs typeface="Arial" pitchFamily="34" charset="0"/>
              </a:rPr>
              <a:t> πιάσανε  και πάνε να τον κόψουν.</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–Μη με χαλάτε, ρε παιδιά, και θα σας μαρτυρήσω:</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θες σήμερα, θες αύριο, το Κάστρο είναι δικό σας.</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Βδομάδες έχουνε μπουκιά να βάλουνε στο στόμα</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και για νεράκι σβήσανε και δεν αντέχουν άλλο.</a:t>
            </a:r>
            <a:endParaRPr lang="el-GR" sz="1400" dirty="0" smtClean="0">
              <a:solidFill>
                <a:schemeClr val="tx2"/>
              </a:solidFill>
              <a:cs typeface="Arial" pitchFamily="34" charset="0"/>
            </a:endParaRPr>
          </a:p>
          <a:p>
            <a:pPr algn="ctr"/>
            <a:r>
              <a:rPr lang="el-GR" sz="1400" i="1" dirty="0" err="1" smtClean="0">
                <a:solidFill>
                  <a:schemeClr val="tx2"/>
                </a:solidFill>
                <a:cs typeface="Arial" pitchFamily="34" charset="0"/>
              </a:rPr>
              <a:t>Τότ</a:t>
            </a:r>
            <a:r>
              <a:rPr lang="el-GR" sz="1400" i="1" dirty="0" smtClean="0">
                <a:solidFill>
                  <a:schemeClr val="tx2"/>
                </a:solidFill>
                <a:cs typeface="Arial" pitchFamily="34" charset="0"/>
              </a:rPr>
              <a:t>’ ο </a:t>
            </a:r>
            <a:r>
              <a:rPr lang="el-GR" sz="1400" i="1" dirty="0" err="1" smtClean="0">
                <a:solidFill>
                  <a:schemeClr val="tx2"/>
                </a:solidFill>
                <a:cs typeface="Arial" pitchFamily="34" charset="0"/>
              </a:rPr>
              <a:t>Μπραϊμης</a:t>
            </a:r>
            <a:r>
              <a:rPr lang="el-GR" sz="1400" i="1" dirty="0" smtClean="0">
                <a:solidFill>
                  <a:schemeClr val="tx2"/>
                </a:solidFill>
                <a:cs typeface="Arial" pitchFamily="34" charset="0"/>
              </a:rPr>
              <a:t> διέταξε και βάλανε ντελάλη</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στις πόρτες, τις καστρόπορτες κι ολόγυρα στο Κάστρο:</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-Παραδοθείτε Έλληνες, και ο πασάς ορίζει:</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Νύχι Ρωμιού αν πειραχτεί, Τούρκου κεφάλι θα κοπεί.</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Οι πόρτες τότε ανοίξανε και οι κλεισμένοι βγήκαν,</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δίχως κανένα </a:t>
            </a:r>
            <a:r>
              <a:rPr lang="el-GR" sz="1400" i="1" dirty="0" err="1" smtClean="0">
                <a:solidFill>
                  <a:schemeClr val="tx2"/>
                </a:solidFill>
                <a:cs typeface="Arial" pitchFamily="34" charset="0"/>
              </a:rPr>
              <a:t>ανάκαρο</a:t>
            </a:r>
            <a:r>
              <a:rPr lang="el-GR" sz="1400" i="1" dirty="0" smtClean="0">
                <a:solidFill>
                  <a:schemeClr val="tx2"/>
                </a:solidFill>
                <a:cs typeface="Arial" pitchFamily="34" charset="0"/>
              </a:rPr>
              <a:t>, </a:t>
            </a:r>
            <a:r>
              <a:rPr lang="el-GR" sz="1400" i="1" dirty="0" err="1" smtClean="0">
                <a:solidFill>
                  <a:schemeClr val="tx2"/>
                </a:solidFill>
                <a:cs typeface="Arial" pitchFamily="34" charset="0"/>
              </a:rPr>
              <a:t>ξέψυχοι</a:t>
            </a:r>
            <a:r>
              <a:rPr lang="el-GR" sz="1400" i="1" dirty="0" smtClean="0">
                <a:solidFill>
                  <a:schemeClr val="tx2"/>
                </a:solidFill>
                <a:cs typeface="Arial" pitchFamily="34" charset="0"/>
              </a:rPr>
              <a:t>, πεθαμένοι.</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Διάτα ο </a:t>
            </a:r>
            <a:r>
              <a:rPr lang="el-GR" sz="1400" i="1" dirty="0" err="1" smtClean="0">
                <a:solidFill>
                  <a:schemeClr val="tx2"/>
                </a:solidFill>
                <a:cs typeface="Arial" pitchFamily="34" charset="0"/>
              </a:rPr>
              <a:t>Μπραϊμης</a:t>
            </a:r>
            <a:r>
              <a:rPr lang="el-GR" sz="1400" i="1" dirty="0" smtClean="0">
                <a:solidFill>
                  <a:schemeClr val="tx2"/>
                </a:solidFill>
                <a:cs typeface="Arial" pitchFamily="34" charset="0"/>
              </a:rPr>
              <a:t> έβγαλε, σταυρώνουν τα σπαθιά τους</a:t>
            </a:r>
            <a:endParaRPr lang="el-GR" sz="1400" dirty="0" smtClean="0">
              <a:solidFill>
                <a:schemeClr val="tx2"/>
              </a:solidFill>
              <a:cs typeface="Arial" pitchFamily="34" charset="0"/>
            </a:endParaRPr>
          </a:p>
          <a:p>
            <a:pPr algn="ctr"/>
            <a:r>
              <a:rPr lang="el-GR" sz="1400" i="1" dirty="0" err="1" smtClean="0">
                <a:solidFill>
                  <a:schemeClr val="tx2"/>
                </a:solidFill>
                <a:cs typeface="Arial" pitchFamily="34" charset="0"/>
              </a:rPr>
              <a:t>σγουφτά</a:t>
            </a:r>
            <a:r>
              <a:rPr lang="el-GR" sz="1400" i="1" dirty="0" smtClean="0">
                <a:solidFill>
                  <a:schemeClr val="tx2"/>
                </a:solidFill>
                <a:cs typeface="Arial" pitchFamily="34" charset="0"/>
              </a:rPr>
              <a:t> για να περάσουνε, </a:t>
            </a:r>
            <a:r>
              <a:rPr lang="el-GR" sz="1400" i="1" dirty="0" err="1" smtClean="0">
                <a:solidFill>
                  <a:schemeClr val="tx2"/>
                </a:solidFill>
                <a:cs typeface="Arial" pitchFamily="34" charset="0"/>
              </a:rPr>
              <a:t>σγουφτά</a:t>
            </a:r>
            <a:r>
              <a:rPr lang="el-GR" sz="1400" i="1" dirty="0" smtClean="0">
                <a:solidFill>
                  <a:schemeClr val="tx2"/>
                </a:solidFill>
                <a:cs typeface="Arial" pitchFamily="34" charset="0"/>
              </a:rPr>
              <a:t> να προσκυνήσουν.</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Εκεί τα γυναικόπαιδα κλαίγανε και </a:t>
            </a:r>
            <a:r>
              <a:rPr lang="el-GR" sz="1400" i="1" dirty="0" err="1" smtClean="0">
                <a:solidFill>
                  <a:schemeClr val="tx2"/>
                </a:solidFill>
                <a:cs typeface="Arial" pitchFamily="34" charset="0"/>
              </a:rPr>
              <a:t>βογγούσαν</a:t>
            </a:r>
            <a:r>
              <a:rPr lang="el-GR" sz="1400" i="1" dirty="0" smtClean="0">
                <a:solidFill>
                  <a:schemeClr val="tx2"/>
                </a:solidFill>
                <a:cs typeface="Arial" pitchFamily="34" charset="0"/>
              </a:rPr>
              <a:t>,</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εκεί οι γέροι πέφτανε </a:t>
            </a:r>
            <a:r>
              <a:rPr lang="el-GR" sz="1400" i="1" dirty="0" err="1" smtClean="0">
                <a:solidFill>
                  <a:schemeClr val="tx2"/>
                </a:solidFill>
                <a:cs typeface="Arial" pitchFamily="34" charset="0"/>
              </a:rPr>
              <a:t>κάτου</a:t>
            </a:r>
            <a:r>
              <a:rPr lang="el-GR" sz="1400" i="1" dirty="0" smtClean="0">
                <a:solidFill>
                  <a:schemeClr val="tx2"/>
                </a:solidFill>
                <a:cs typeface="Arial" pitchFamily="34" charset="0"/>
              </a:rPr>
              <a:t> ξελιγωμένοι.</a:t>
            </a:r>
            <a:endParaRPr lang="el-GR" sz="1400" dirty="0" smtClean="0">
              <a:solidFill>
                <a:schemeClr val="tx2"/>
              </a:solidFill>
              <a:cs typeface="Arial" pitchFamily="34" charset="0"/>
            </a:endParaRPr>
          </a:p>
          <a:p>
            <a:pPr algn="ctr"/>
            <a:r>
              <a:rPr lang="el-GR" sz="1400" i="1" dirty="0" err="1" smtClean="0">
                <a:solidFill>
                  <a:schemeClr val="tx2"/>
                </a:solidFill>
                <a:cs typeface="Arial" pitchFamily="34" charset="0"/>
              </a:rPr>
              <a:t>Τότ</a:t>
            </a:r>
            <a:r>
              <a:rPr lang="el-GR" sz="1400" i="1" dirty="0" smtClean="0">
                <a:solidFill>
                  <a:schemeClr val="tx2"/>
                </a:solidFill>
                <a:cs typeface="Arial" pitchFamily="34" charset="0"/>
              </a:rPr>
              <a:t>’ ο πασάς τους έφερε στο </a:t>
            </a:r>
            <a:r>
              <a:rPr lang="el-GR" sz="1400" i="1" dirty="0" err="1" smtClean="0">
                <a:solidFill>
                  <a:schemeClr val="tx2"/>
                </a:solidFill>
                <a:cs typeface="Arial" pitchFamily="34" charset="0"/>
              </a:rPr>
              <a:t>κάτου</a:t>
            </a:r>
            <a:r>
              <a:rPr lang="el-GR" sz="1400" i="1" dirty="0" smtClean="0">
                <a:solidFill>
                  <a:schemeClr val="tx2"/>
                </a:solidFill>
                <a:cs typeface="Arial" pitchFamily="34" charset="0"/>
              </a:rPr>
              <a:t> το πηγάδι,</a:t>
            </a:r>
            <a:endParaRPr lang="el-GR" sz="1400" dirty="0" smtClean="0">
              <a:solidFill>
                <a:schemeClr val="tx2"/>
              </a:solidFill>
              <a:cs typeface="Arial" pitchFamily="34" charset="0"/>
            </a:endParaRPr>
          </a:p>
          <a:p>
            <a:pPr algn="ctr"/>
            <a:r>
              <a:rPr lang="el-GR" sz="1400" i="1" dirty="0" smtClean="0">
                <a:solidFill>
                  <a:schemeClr val="tx2"/>
                </a:solidFill>
                <a:cs typeface="Arial" pitchFamily="34" charset="0"/>
              </a:rPr>
              <a:t>μπουκιά ψωμί τους έδωσε λίγο να τους </a:t>
            </a:r>
            <a:r>
              <a:rPr lang="el-GR" sz="1400" i="1" dirty="0" err="1" smtClean="0">
                <a:solidFill>
                  <a:schemeClr val="tx2"/>
                </a:solidFill>
                <a:cs typeface="Arial" pitchFamily="34" charset="0"/>
              </a:rPr>
              <a:t>γκαρδώσει</a:t>
            </a:r>
            <a:endParaRPr lang="el-GR" sz="1400" dirty="0" smtClean="0">
              <a:solidFill>
                <a:schemeClr val="tx2"/>
              </a:solidFill>
              <a:cs typeface="Arial" pitchFamily="34" charset="0"/>
            </a:endParaRPr>
          </a:p>
          <a:p>
            <a:pPr algn="ctr"/>
            <a:r>
              <a:rPr lang="el-GR" sz="1400" i="1" dirty="0" err="1" smtClean="0">
                <a:solidFill>
                  <a:schemeClr val="tx2"/>
                </a:solidFill>
                <a:cs typeface="Arial" pitchFamily="34" charset="0"/>
              </a:rPr>
              <a:t>κ’έναν</a:t>
            </a:r>
            <a:r>
              <a:rPr lang="el-GR" sz="1400" i="1" dirty="0" smtClean="0">
                <a:solidFill>
                  <a:schemeClr val="tx2"/>
                </a:solidFill>
                <a:cs typeface="Arial" pitchFamily="34" charset="0"/>
              </a:rPr>
              <a:t>-έναν τους πότιζε με ασημένιο τάσι..»</a:t>
            </a:r>
            <a:endParaRPr lang="el-GR" sz="1400" dirty="0" smtClean="0">
              <a:solidFill>
                <a:schemeClr val="tx2"/>
              </a:solidFill>
              <a:cs typeface="Arial" pitchFamily="34" charset="0"/>
            </a:endParaRPr>
          </a:p>
          <a:p>
            <a:pPr algn="just"/>
            <a:endParaRPr lang="el-GR" sz="1600" dirty="0" smtClean="0">
              <a:solidFill>
                <a:schemeClr val="accent3">
                  <a:lumMod val="40000"/>
                  <a:lumOff val="60000"/>
                </a:schemeClr>
              </a:solidFill>
              <a:latin typeface="Arial" pitchFamily="34" charset="0"/>
              <a:cs typeface="Arial" pitchFamily="34" charset="0"/>
            </a:endParaRPr>
          </a:p>
          <a:p>
            <a:pPr algn="just">
              <a:lnSpc>
                <a:spcPct val="150000"/>
              </a:lnSpc>
              <a:spcAft>
                <a:spcPts val="800"/>
              </a:spcAft>
            </a:pPr>
            <a:r>
              <a:rPr lang="el-GR" sz="1400" dirty="0" smtClean="0">
                <a:solidFill>
                  <a:schemeClr val="accent3">
                    <a:lumMod val="40000"/>
                    <a:lumOff val="60000"/>
                  </a:schemeClr>
                </a:solidFill>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Aft>
                <a:spcPts val="800"/>
              </a:spcAft>
            </a:pPr>
            <a:endParaRPr lang="el-GR" sz="1400" dirty="0" smtClean="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endParaRPr lang="el-GR" sz="1400" i="1" dirty="0" smtClean="0">
              <a:latin typeface="Arial" panose="020B0604020202020204" pitchFamily="34" charset="0"/>
              <a:ea typeface="Calibri" panose="020F0502020204030204" pitchFamily="34" charset="0"/>
              <a:cs typeface="Arial" panose="020B0604020202020204" pitchFamily="34" charset="0"/>
            </a:endParaRPr>
          </a:p>
        </p:txBody>
      </p:sp>
      <p:sp>
        <p:nvSpPr>
          <p:cNvPr id="7" name="6 - Ορθογώνιο"/>
          <p:cNvSpPr/>
          <p:nvPr/>
        </p:nvSpPr>
        <p:spPr>
          <a:xfrm>
            <a:off x="1630363" y="5440919"/>
            <a:ext cx="3048000" cy="307777"/>
          </a:xfrm>
          <a:prstGeom prst="rect">
            <a:avLst/>
          </a:prstGeom>
        </p:spPr>
        <p:txBody>
          <a:bodyPr>
            <a:spAutoFit/>
          </a:bodyPr>
          <a:lstStyle/>
          <a:p>
            <a:r>
              <a:rPr lang="el-GR" sz="1400"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endParaRPr lang="el-GR" dirty="0"/>
          </a:p>
        </p:txBody>
      </p:sp>
      <p:pic>
        <p:nvPicPr>
          <p:cNvPr id="2" name="Εικόνα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48638" y="2683067"/>
            <a:ext cx="5602780" cy="3574489"/>
          </a:xfrm>
          <a:prstGeom prst="rect">
            <a:avLst/>
          </a:prstGeom>
          <a:ln>
            <a:noFill/>
          </a:ln>
          <a:effectLst>
            <a:softEdge rad="112500"/>
          </a:effectLst>
        </p:spPr>
      </p:pic>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933060" y="2071396"/>
            <a:ext cx="3862875" cy="2308324"/>
          </a:xfrm>
          <a:prstGeom prst="rect">
            <a:avLst/>
          </a:prstGeom>
        </p:spPr>
        <p:txBody>
          <a:bodyPr wrap="square">
            <a:spAutoFit/>
          </a:bodyPr>
          <a:lstStyle/>
          <a:p>
            <a:pPr lvl="0" algn="just" fontAlgn="base">
              <a:spcBef>
                <a:spcPct val="0"/>
              </a:spcBef>
              <a:spcAft>
                <a:spcPct val="0"/>
              </a:spcAft>
            </a:pPr>
            <a:r>
              <a:rPr lang="el-GR" sz="1600" dirty="0">
                <a:solidFill>
                  <a:srgbClr val="FEFAC9"/>
                </a:solidFill>
                <a:ea typeface="Calibri" pitchFamily="34" charset="0"/>
                <a:cs typeface="Arial" pitchFamily="34" charset="0"/>
              </a:rPr>
              <a:t>Το κάστρο </a:t>
            </a:r>
            <a:r>
              <a:rPr lang="el-GR" sz="1600" dirty="0" err="1">
                <a:solidFill>
                  <a:srgbClr val="FEFAC9"/>
                </a:solidFill>
                <a:ea typeface="Calibri" pitchFamily="34" charset="0"/>
                <a:cs typeface="Arial" pitchFamily="34" charset="0"/>
              </a:rPr>
              <a:t>Χλεμούτσι</a:t>
            </a:r>
            <a:r>
              <a:rPr lang="el-GR" sz="1600" dirty="0">
                <a:solidFill>
                  <a:srgbClr val="FEFAC9"/>
                </a:solidFill>
                <a:ea typeface="Calibri" pitchFamily="34" charset="0"/>
                <a:cs typeface="Arial" pitchFamily="34" charset="0"/>
              </a:rPr>
              <a:t> είναι ένα από τα πιο καλοδιατηρημένα φρούρια στον Ελλαδικό χώρο.  Οι ελάχιστες παρεμβάσεις που έγιναν από τους Τούρκους κατακτητές τον 13</a:t>
            </a:r>
            <a:r>
              <a:rPr lang="el-GR" sz="1600" baseline="30000" dirty="0">
                <a:solidFill>
                  <a:srgbClr val="FEFAC9"/>
                </a:solidFill>
                <a:ea typeface="Calibri" pitchFamily="34" charset="0"/>
                <a:cs typeface="Arial" pitchFamily="34" charset="0"/>
              </a:rPr>
              <a:t>ο</a:t>
            </a:r>
            <a:r>
              <a:rPr lang="el-GR" sz="1600" dirty="0">
                <a:solidFill>
                  <a:srgbClr val="FEFAC9"/>
                </a:solidFill>
                <a:ea typeface="Calibri" pitchFamily="34" charset="0"/>
                <a:cs typeface="Arial" pitchFamily="34" charset="0"/>
              </a:rPr>
              <a:t> αι. (ώστε να προσαρμοστούν τα πυροβόλα όπλα), δίνουν τη δυνατότητα στους επισκέπτες να αντιληφθούν  ακόμα και σήμερα τα βασικά στοιχεία της φρουριακής αρχιτεκτονικής των Φράγκων. </a:t>
            </a:r>
            <a:endParaRPr lang="el-GR" sz="1600" dirty="0">
              <a:solidFill>
                <a:srgbClr val="FEFAC9"/>
              </a:solidFill>
              <a:cs typeface="Arial" pitchFamily="34" charset="0"/>
            </a:endParaRPr>
          </a:p>
        </p:txBody>
      </p:sp>
      <p:pic>
        <p:nvPicPr>
          <p:cNvPr id="7" name="Εικόνα 8"/>
          <p:cNvPicPr>
            <a:picLocks noChangeAspect="1"/>
          </p:cNvPicPr>
          <p:nvPr/>
        </p:nvPicPr>
        <p:blipFill rotWithShape="1">
          <a:blip r:embed="rId2" cstate="print">
            <a:extLst>
              <a:ext uri="{28A0092B-C50C-407E-A947-70E740481C1C}">
                <a14:useLocalDpi xmlns="" xmlns:a14="http://schemas.microsoft.com/office/drawing/2010/main" val="0"/>
              </a:ext>
            </a:extLst>
          </a:blip>
          <a:srcRect b="6043"/>
          <a:stretch/>
        </p:blipFill>
        <p:spPr>
          <a:xfrm>
            <a:off x="5939749" y="698575"/>
            <a:ext cx="5285853" cy="2745641"/>
          </a:xfrm>
          <a:prstGeom prst="rect">
            <a:avLst/>
          </a:prstGeom>
          <a:ln>
            <a:noFill/>
          </a:ln>
          <a:effectLst>
            <a:softEdge rad="112500"/>
          </a:effectLst>
        </p:spPr>
      </p:pic>
      <p:pic>
        <p:nvPicPr>
          <p:cNvPr id="8" name="Εικόνα 6"/>
          <p:cNvPicPr>
            <a:picLocks noChangeAspect="1"/>
          </p:cNvPicPr>
          <p:nvPr/>
        </p:nvPicPr>
        <p:blipFill>
          <a:blip r:embed="rId3" cstate="print"/>
          <a:stretch>
            <a:fillRect/>
          </a:stretch>
        </p:blipFill>
        <p:spPr>
          <a:xfrm>
            <a:off x="6022877" y="3593506"/>
            <a:ext cx="5202725" cy="2973976"/>
          </a:xfrm>
          <a:prstGeom prst="rect">
            <a:avLst/>
          </a:prstGeom>
          <a:ln>
            <a:noFill/>
          </a:ln>
          <a:effectLst>
            <a:softEdge rad="112500"/>
          </a:effectLst>
        </p:spPr>
      </p:pic>
    </p:spTree>
    <p:extLst>
      <p:ext uri="{BB962C8B-B14F-4D97-AF65-F5344CB8AC3E}">
        <p14:creationId xmlns="" xmlns:p14="http://schemas.microsoft.com/office/powerpoint/2010/main" val="376576366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cstate="print"/>
          <a:stretch>
            <a:fillRect/>
          </a:stretch>
        </p:blipFill>
        <p:spPr>
          <a:xfrm>
            <a:off x="2161881" y="572855"/>
            <a:ext cx="7681626" cy="3514963"/>
          </a:xfrm>
          <a:prstGeom prst="rect">
            <a:avLst/>
          </a:prstGeom>
        </p:spPr>
      </p:pic>
      <p:sp>
        <p:nvSpPr>
          <p:cNvPr id="7" name="Rectangle 1"/>
          <p:cNvSpPr>
            <a:spLocks noChangeArrowheads="1"/>
          </p:cNvSpPr>
          <p:nvPr/>
        </p:nvSpPr>
        <p:spPr bwMode="auto">
          <a:xfrm>
            <a:off x="746448" y="4255769"/>
            <a:ext cx="1084217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2"/>
                </a:solidFill>
                <a:effectLst/>
                <a:ea typeface="Calibri" pitchFamily="34" charset="0"/>
                <a:cs typeface="Arial" pitchFamily="34" charset="0"/>
              </a:rPr>
              <a:t>Το κάστρο είχε διπλή οχύρωση. Τα εξωτερικά τείχη απλώνονται στις πλευρές του λόφου και απολήγουν σε περίδρομο που εξυπηρετούσε την περιπολία και επάλξεις. Παράλληλα διαθέτουν παράθυρα για την ρίψη βελών. Μέσα στον περίβολο λειτουργούσαν στάβλοι, στρατώνες, αποθήκες τροφίμων και πολεμοφοδίων  καθώς και δεξαμενές για την συλλογή του νερού. Κατάλοιπα των μεσαιωνικών κτιρίων είναι ορατά και σήμερα. </a:t>
            </a:r>
            <a:endParaRPr kumimoji="0" lang="el-GR" sz="1600" b="0" i="0" u="none" strike="noStrike" cap="none" normalizeH="0" baseline="0" dirty="0" smtClean="0">
              <a:ln>
                <a:noFill/>
              </a:ln>
              <a:solidFill>
                <a:schemeClr val="tx2"/>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2"/>
                </a:solidFill>
                <a:effectLst/>
                <a:ea typeface="Calibri" pitchFamily="34" charset="0"/>
                <a:cs typeface="Arial" pitchFamily="34" charset="0"/>
              </a:rPr>
              <a:t>Τα εσωτερικά τείχη ταυτίζονται με το κεντρικό κτίριο του κάστρου, το παλάτι του καστελάνου, ενώ η πύλη σχηματίζεται ανάμεσα σε δυο </a:t>
            </a:r>
            <a:r>
              <a:rPr kumimoji="0" lang="el-GR" sz="1600" b="0" i="0" u="none" strike="noStrike" cap="none" normalizeH="0" baseline="0" dirty="0" err="1" smtClean="0">
                <a:ln>
                  <a:noFill/>
                </a:ln>
                <a:solidFill>
                  <a:schemeClr val="tx2"/>
                </a:solidFill>
                <a:effectLst/>
                <a:ea typeface="Calibri" pitchFamily="34" charset="0"/>
                <a:cs typeface="Arial" pitchFamily="34" charset="0"/>
              </a:rPr>
              <a:t>ορθογωνικούς</a:t>
            </a:r>
            <a:r>
              <a:rPr kumimoji="0" lang="el-GR" sz="1600" b="0" i="0" u="none" strike="noStrike" cap="none" normalizeH="0" baseline="0" dirty="0" smtClean="0">
                <a:ln>
                  <a:noFill/>
                </a:ln>
                <a:solidFill>
                  <a:schemeClr val="tx2"/>
                </a:solidFill>
                <a:effectLst/>
                <a:ea typeface="Calibri" pitchFamily="34" charset="0"/>
                <a:cs typeface="Arial" pitchFamily="34" charset="0"/>
              </a:rPr>
              <a:t> πύργους. Πρόκειται για </a:t>
            </a:r>
            <a:r>
              <a:rPr kumimoji="0" lang="el-GR" sz="1600" b="0" i="0" u="none" strike="noStrike" cap="none" normalizeH="0" baseline="0" dirty="0" err="1" smtClean="0">
                <a:ln>
                  <a:noFill/>
                </a:ln>
                <a:solidFill>
                  <a:schemeClr val="tx2"/>
                </a:solidFill>
                <a:effectLst/>
                <a:ea typeface="Calibri" pitchFamily="34" charset="0"/>
                <a:cs typeface="Arial" pitchFamily="34" charset="0"/>
              </a:rPr>
              <a:t>διόροφο</a:t>
            </a:r>
            <a:r>
              <a:rPr kumimoji="0" lang="el-GR" sz="1600" b="0" i="0" u="none" strike="noStrike" cap="none" normalizeH="0" baseline="0" dirty="0" smtClean="0">
                <a:ln>
                  <a:noFill/>
                </a:ln>
                <a:solidFill>
                  <a:schemeClr val="tx2"/>
                </a:solidFill>
                <a:effectLst/>
                <a:ea typeface="Calibri" pitchFamily="34" charset="0"/>
                <a:cs typeface="Arial" pitchFamily="34" charset="0"/>
              </a:rPr>
              <a:t> κτίριο εξαγωνικού σχήματος με τις αίθουσες οργανωμένες γύρω από μια κεντρική εσωτερική αυλή. Στον όροφο υπήρχε η αίθουσα του θρόνου, τα διαμερίσματα της οικογένειας, τα μαγειρεία καθώς και παρεκκλήσι. Το ισόγειο στέγαζε τους βοηθητικούς χώρους αφού δε διέθετε θέρμανση.</a:t>
            </a:r>
            <a:endParaRPr kumimoji="0" lang="el-GR" sz="1600" b="0" i="0" u="none" strike="noStrike" cap="none" normalizeH="0" baseline="0" dirty="0" smtClean="0">
              <a:ln>
                <a:noFill/>
              </a:ln>
              <a:solidFill>
                <a:schemeClr val="tx2"/>
              </a:solidFill>
              <a:effectLst/>
              <a:cs typeface="Arial" pitchFamily="34" charset="0"/>
            </a:endParaRPr>
          </a:p>
        </p:txBody>
      </p:sp>
    </p:spTree>
    <p:extLst>
      <p:ext uri="{BB962C8B-B14F-4D97-AF65-F5344CB8AC3E}">
        <p14:creationId xmlns="" xmlns:p14="http://schemas.microsoft.com/office/powerpoint/2010/main" val="163481241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2"/>
          </p:nvPr>
        </p:nvSpPr>
        <p:spPr>
          <a:xfrm>
            <a:off x="1463040" y="4473526"/>
            <a:ext cx="9566031" cy="1181686"/>
          </a:xfrm>
        </p:spPr>
        <p:txBody>
          <a:bodyPr>
            <a:noAutofit/>
          </a:bodyPr>
          <a:lstStyle/>
          <a:p>
            <a:pPr algn="ctr"/>
            <a:r>
              <a:rPr lang="el-GR" sz="1800" dirty="0" smtClean="0">
                <a:ea typeface="Calibri" panose="020F0502020204030204" pitchFamily="34" charset="0"/>
                <a:cs typeface="Times New Roman" panose="02020603050405020304" pitchFamily="18" charset="0"/>
              </a:rPr>
              <a:t>Σήμερα τ</a:t>
            </a:r>
            <a:r>
              <a:rPr lang="el-GR" sz="1800" dirty="0" smtClean="0">
                <a:effectLst/>
                <a:ea typeface="Calibri" panose="020F0502020204030204" pitchFamily="34" charset="0"/>
                <a:cs typeface="Times New Roman" panose="02020603050405020304" pitchFamily="18" charset="0"/>
              </a:rPr>
              <a:t>ο </a:t>
            </a:r>
            <a:r>
              <a:rPr lang="el-GR" sz="1800" dirty="0" err="1" smtClean="0">
                <a:effectLst/>
                <a:ea typeface="Calibri" panose="020F0502020204030204" pitchFamily="34" charset="0"/>
                <a:cs typeface="Times New Roman" panose="02020603050405020304" pitchFamily="18" charset="0"/>
              </a:rPr>
              <a:t>Χλεμούτσι</a:t>
            </a:r>
            <a:r>
              <a:rPr lang="el-GR" sz="1800" dirty="0" smtClean="0">
                <a:effectLst/>
                <a:ea typeface="Calibri" panose="020F0502020204030204" pitchFamily="34" charset="0"/>
                <a:cs typeface="Times New Roman" panose="02020603050405020304" pitchFamily="18" charset="0"/>
              </a:rPr>
              <a:t>  στέκει αγέρωχο,   ψηλά στον λόφο, πάνω από το χωριό Κάστρο, παρά τις πληγές του </a:t>
            </a:r>
          </a:p>
          <a:p>
            <a:pPr algn="ctr"/>
            <a:r>
              <a:rPr lang="el-GR" sz="1800" dirty="0" smtClean="0">
                <a:effectLst/>
                <a:ea typeface="Calibri" panose="020F0502020204030204" pitchFamily="34" charset="0"/>
                <a:cs typeface="Times New Roman" panose="02020603050405020304" pitchFamily="18" charset="0"/>
              </a:rPr>
              <a:t>(κατά τον βομβαρδισμό του  από τον Ιμπραήμ, μέρος του εσωτερικού  περιβόλου  και ο ένας πύργος καταστράφηκαν).</a:t>
            </a:r>
            <a:endParaRPr lang="el-GR" sz="1800" dirty="0"/>
          </a:p>
        </p:txBody>
      </p:sp>
      <p:pic>
        <p:nvPicPr>
          <p:cNvPr id="11" name="Εικόνα 1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376245" y="670802"/>
            <a:ext cx="5162843" cy="3441896"/>
          </a:xfrm>
          <a:prstGeom prst="rect">
            <a:avLst/>
          </a:prstGeom>
          <a:ln>
            <a:noFill/>
          </a:ln>
          <a:effectLst>
            <a:softEdge rad="112500"/>
          </a:effectLst>
        </p:spPr>
      </p:pic>
    </p:spTree>
    <p:extLst>
      <p:ext uri="{BB962C8B-B14F-4D97-AF65-F5344CB8AC3E}">
        <p14:creationId xmlns="" xmlns:p14="http://schemas.microsoft.com/office/powerpoint/2010/main" val="262675606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sz="quarter" idx="1"/>
          </p:nvPr>
        </p:nvPicPr>
        <p:blipFill>
          <a:blip r:embed="rId2" cstate="print">
            <a:extLst>
              <a:ext uri="{28A0092B-C50C-407E-A947-70E740481C1C}">
                <a14:useLocalDpi xmlns="" xmlns:a14="http://schemas.microsoft.com/office/drawing/2010/main" val="0"/>
              </a:ext>
            </a:extLst>
          </a:blip>
          <a:stretch>
            <a:fillRect/>
          </a:stretch>
        </p:blipFill>
        <p:spPr>
          <a:xfrm>
            <a:off x="4581820" y="604655"/>
            <a:ext cx="3234099" cy="2335418"/>
          </a:xfrm>
          <a:prstGeom prst="rect">
            <a:avLst/>
          </a:prstGeom>
          <a:ln>
            <a:noFill/>
          </a:ln>
          <a:effectLst>
            <a:softEdge rad="112500"/>
          </a:effectLst>
        </p:spPr>
      </p:pic>
      <p:sp>
        <p:nvSpPr>
          <p:cNvPr id="4" name="Θέση κειμένου 3"/>
          <p:cNvSpPr>
            <a:spLocks noGrp="1"/>
          </p:cNvSpPr>
          <p:nvPr>
            <p:ph type="body" idx="2"/>
          </p:nvPr>
        </p:nvSpPr>
        <p:spPr>
          <a:xfrm>
            <a:off x="647114" y="842164"/>
            <a:ext cx="3376246" cy="5238005"/>
          </a:xfrm>
        </p:spPr>
        <p:txBody>
          <a:bodyPr>
            <a:normAutofit/>
          </a:bodyPr>
          <a:lstStyle/>
          <a:p>
            <a:pPr algn="just">
              <a:lnSpc>
                <a:spcPct val="150000"/>
              </a:lnSpc>
              <a:spcAft>
                <a:spcPts val="800"/>
              </a:spcAft>
            </a:pPr>
            <a:endParaRPr lang="el-GR"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l-GR" dirty="0" smtClean="0">
                <a:effectLst/>
                <a:latin typeface="Arial" panose="020B0604020202020204" pitchFamily="34" charset="0"/>
                <a:ea typeface="Calibri" panose="020F0502020204030204" pitchFamily="34" charset="0"/>
                <a:cs typeface="Times New Roman" panose="02020603050405020304" pitchFamily="18" charset="0"/>
              </a:rPr>
              <a:t>Μετά τις επισκευές και τη διαμόρφωση των αιθουσών σε μουσειακούς χώρους (ενώ πολλαπλές πολιτιστικές εκδηλώσεις και αναπαραστάσεις λαμβάνουν χώρα κάθε χρόνο), το </a:t>
            </a:r>
            <a:r>
              <a:rPr lang="el-GR" dirty="0" err="1" smtClean="0">
                <a:effectLst/>
                <a:latin typeface="Arial" panose="020B0604020202020204" pitchFamily="34" charset="0"/>
                <a:ea typeface="Calibri" panose="020F0502020204030204" pitchFamily="34" charset="0"/>
                <a:cs typeface="Times New Roman" panose="02020603050405020304" pitchFamily="18" charset="0"/>
              </a:rPr>
              <a:t>Χλεμούτσι</a:t>
            </a:r>
            <a:r>
              <a:rPr lang="el-GR" dirty="0" smtClean="0">
                <a:effectLst/>
                <a:latin typeface="Arial" panose="020B0604020202020204" pitchFamily="34" charset="0"/>
                <a:ea typeface="Calibri" panose="020F0502020204030204" pitchFamily="34" charset="0"/>
                <a:cs typeface="Times New Roman" panose="02020603050405020304" pitchFamily="18" charset="0"/>
              </a:rPr>
              <a:t> περιμένει τους επισκέπτες του να το γνωρίσουν και να ανακαλύψουν κάτι από την αίγλη του παρελθόντος. </a:t>
            </a:r>
            <a:endParaRPr lang="el-GR"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pic>
        <p:nvPicPr>
          <p:cNvPr id="7" name="Εικόνα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81821" y="3597080"/>
            <a:ext cx="3135236" cy="2245580"/>
          </a:xfrm>
          <a:prstGeom prst="rect">
            <a:avLst/>
          </a:prstGeom>
          <a:ln>
            <a:noFill/>
          </a:ln>
          <a:effectLst>
            <a:softEdge rad="112500"/>
          </a:effectLst>
        </p:spPr>
      </p:pic>
      <p:pic>
        <p:nvPicPr>
          <p:cNvPr id="9" name="Εικόνα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382502" y="3597080"/>
            <a:ext cx="3231615" cy="2245580"/>
          </a:xfrm>
          <a:prstGeom prst="rect">
            <a:avLst/>
          </a:prstGeom>
          <a:ln>
            <a:noFill/>
          </a:ln>
          <a:effectLst>
            <a:softEdge rad="112500"/>
          </a:effectLst>
        </p:spPr>
      </p:pic>
      <p:pic>
        <p:nvPicPr>
          <p:cNvPr id="2" name="Εικόνα 1"/>
          <p:cNvPicPr>
            <a:picLocks noChangeAspect="1"/>
          </p:cNvPicPr>
          <p:nvPr/>
        </p:nvPicPr>
        <p:blipFill rotWithShape="1">
          <a:blip r:embed="rId5" cstate="print">
            <a:extLst>
              <a:ext uri="{28A0092B-C50C-407E-A947-70E740481C1C}">
                <a14:useLocalDpi xmlns="" xmlns:a14="http://schemas.microsoft.com/office/drawing/2010/main" val="0"/>
              </a:ext>
            </a:extLst>
          </a:blip>
          <a:srcRect l="15008"/>
          <a:stretch/>
        </p:blipFill>
        <p:spPr>
          <a:xfrm>
            <a:off x="8382502" y="688769"/>
            <a:ext cx="3231615" cy="2251303"/>
          </a:xfrm>
          <a:prstGeom prst="rect">
            <a:avLst/>
          </a:prstGeom>
          <a:ln>
            <a:noFill/>
          </a:ln>
          <a:effectLst>
            <a:softEdge rad="112500"/>
          </a:effectLst>
        </p:spPr>
      </p:pic>
    </p:spTree>
    <p:extLst>
      <p:ext uri="{BB962C8B-B14F-4D97-AF65-F5344CB8AC3E}">
        <p14:creationId xmlns="" xmlns:p14="http://schemas.microsoft.com/office/powerpoint/2010/main" val="73071135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sz="quarter" idx="1"/>
          </p:nvPr>
        </p:nvPicPr>
        <p:blipFill>
          <a:blip r:embed="rId2" cstate="print">
            <a:extLst>
              <a:ext uri="{28A0092B-C50C-407E-A947-70E740481C1C}">
                <a14:useLocalDpi xmlns="" xmlns:a14="http://schemas.microsoft.com/office/drawing/2010/main" val="0"/>
              </a:ext>
            </a:extLst>
          </a:blip>
          <a:stretch>
            <a:fillRect/>
          </a:stretch>
        </p:blipFill>
        <p:spPr>
          <a:xfrm>
            <a:off x="1931963" y="2025748"/>
            <a:ext cx="8331200" cy="3822625"/>
          </a:xfrm>
          <a:prstGeom prst="rect">
            <a:avLst/>
          </a:prstGeom>
          <a:ln>
            <a:noFill/>
          </a:ln>
          <a:effectLst>
            <a:softEdge rad="112500"/>
          </a:effectLst>
        </p:spPr>
      </p:pic>
      <p:sp>
        <p:nvSpPr>
          <p:cNvPr id="4" name="Θέση κειμένου 3"/>
          <p:cNvSpPr>
            <a:spLocks noGrp="1"/>
          </p:cNvSpPr>
          <p:nvPr>
            <p:ph type="body" idx="2"/>
          </p:nvPr>
        </p:nvSpPr>
        <p:spPr>
          <a:xfrm>
            <a:off x="1871003" y="703385"/>
            <a:ext cx="8595360" cy="1237957"/>
          </a:xfrm>
        </p:spPr>
        <p:txBody>
          <a:bodyPr>
            <a:normAutofit/>
          </a:bodyPr>
          <a:lstStyle/>
          <a:p>
            <a:pPr lvl="0" algn="just">
              <a:lnSpc>
                <a:spcPct val="150000"/>
              </a:lnSpc>
              <a:spcAft>
                <a:spcPts val="800"/>
              </a:spcAft>
            </a:pPr>
            <a:r>
              <a:rPr lang="el-GR" sz="1800"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l-GR" sz="1800" dirty="0" smtClean="0">
                <a:latin typeface="Arial" panose="020B0604020202020204" pitchFamily="34" charset="0"/>
                <a:ea typeface="Calibri" panose="020F0502020204030204" pitchFamily="34" charset="0"/>
                <a:cs typeface="Times New Roman" panose="02020603050405020304" pitchFamily="18" charset="0"/>
              </a:rPr>
              <a:t>Κι </a:t>
            </a:r>
            <a:r>
              <a:rPr lang="el-GR" sz="1800" dirty="0">
                <a:latin typeface="Arial" panose="020B0604020202020204" pitchFamily="34" charset="0"/>
                <a:ea typeface="Calibri" panose="020F0502020204030204" pitchFamily="34" charset="0"/>
                <a:cs typeface="Times New Roman" panose="02020603050405020304" pitchFamily="18" charset="0"/>
              </a:rPr>
              <a:t>αν κάποιος πλησιάσει στα τείχη, κι είναι άνοιξη όπως και τότε, </a:t>
            </a:r>
            <a:endParaRPr lang="el-GR" sz="1800" dirty="0" smtClean="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l-GR" sz="1800" dirty="0" smtClean="0">
                <a:latin typeface="Arial" panose="020B0604020202020204" pitchFamily="34" charset="0"/>
                <a:ea typeface="Calibri" panose="020F0502020204030204" pitchFamily="34" charset="0"/>
                <a:cs typeface="Times New Roman" panose="02020603050405020304" pitchFamily="18" charset="0"/>
              </a:rPr>
              <a:t>         ίσως </a:t>
            </a:r>
            <a:r>
              <a:rPr lang="el-GR" sz="1800" dirty="0">
                <a:latin typeface="Arial" panose="020B0604020202020204" pitchFamily="34" charset="0"/>
                <a:ea typeface="Calibri" panose="020F0502020204030204" pitchFamily="34" charset="0"/>
                <a:cs typeface="Times New Roman" panose="02020603050405020304" pitchFamily="18" charset="0"/>
              </a:rPr>
              <a:t>και να ακούσει  τον καπετάν-Βέρα να φωνάζει στα παλικάρια του!</a:t>
            </a:r>
            <a:endParaRPr lang="el-GR" sz="1800" dirty="0">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 xmlns:p14="http://schemas.microsoft.com/office/powerpoint/2010/main" val="429054083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2954215" y="457200"/>
            <a:ext cx="5908431" cy="569742"/>
          </a:xfrm>
        </p:spPr>
        <p:txBody>
          <a:bodyPr>
            <a:normAutofit fontScale="90000"/>
          </a:bodyPr>
          <a:lstStyle/>
          <a:p>
            <a:r>
              <a:rPr lang="el-GR" dirty="0" smtClean="0"/>
              <a:t>Μύθοι  και θρύλοι  που σχετίζονται με το κάστρο </a:t>
            </a:r>
            <a:r>
              <a:rPr lang="el-GR" dirty="0" err="1" smtClean="0"/>
              <a:t>Χλεμούτσι</a:t>
            </a:r>
            <a:r>
              <a:rPr lang="el-GR" dirty="0" smtClean="0"/>
              <a:t/>
            </a:r>
            <a:br>
              <a:rPr lang="el-GR" dirty="0" smtClean="0"/>
            </a:br>
            <a:endParaRPr lang="el-GR" dirty="0"/>
          </a:p>
        </p:txBody>
      </p:sp>
      <p:sp>
        <p:nvSpPr>
          <p:cNvPr id="6" name="5 - Ορθογώνιο"/>
          <p:cNvSpPr/>
          <p:nvPr/>
        </p:nvSpPr>
        <p:spPr>
          <a:xfrm>
            <a:off x="703385" y="731520"/>
            <a:ext cx="7061981" cy="3647152"/>
          </a:xfrm>
          <a:prstGeom prst="rect">
            <a:avLst/>
          </a:prstGeom>
        </p:spPr>
        <p:txBody>
          <a:bodyPr wrap="square">
            <a:spAutoFit/>
          </a:bodyPr>
          <a:lstStyle/>
          <a:p>
            <a:pPr algn="just">
              <a:lnSpc>
                <a:spcPct val="150000"/>
              </a:lnSpc>
            </a:pPr>
            <a:r>
              <a:rPr lang="el-GR" sz="1400" dirty="0" smtClean="0"/>
              <a:t>                                                                         </a:t>
            </a:r>
            <a:r>
              <a:rPr lang="el-GR" sz="1400" b="1" dirty="0" smtClean="0">
                <a:solidFill>
                  <a:schemeClr val="tx2"/>
                </a:solidFill>
              </a:rPr>
              <a:t>Ο  βασιλιάς Ανήλιαγος </a:t>
            </a:r>
          </a:p>
          <a:p>
            <a:pPr algn="just">
              <a:lnSpc>
                <a:spcPct val="150000"/>
              </a:lnSpc>
            </a:pPr>
            <a:r>
              <a:rPr lang="el-GR" sz="1400" dirty="0" smtClean="0">
                <a:solidFill>
                  <a:schemeClr val="tx2"/>
                </a:solidFill>
              </a:rPr>
              <a:t>Ο πρώτος </a:t>
            </a:r>
            <a:r>
              <a:rPr lang="el-GR" sz="1400" dirty="0" err="1" smtClean="0">
                <a:solidFill>
                  <a:schemeClr val="tx2"/>
                </a:solidFill>
              </a:rPr>
              <a:t>θρύλος,διηγείται</a:t>
            </a:r>
            <a:r>
              <a:rPr lang="el-GR" sz="1400" dirty="0" smtClean="0">
                <a:solidFill>
                  <a:schemeClr val="tx2"/>
                </a:solidFill>
              </a:rPr>
              <a:t> την ιστορία του βασιλιά της Παλαιόπολης ο οποίος ήταν καταδικασμένος να μην μπορεί να αντικρίσει το φως του ήλιου. Την ίδια εποχή στο κάστρο του </a:t>
            </a:r>
            <a:r>
              <a:rPr lang="el-GR" sz="1400" dirty="0" err="1" smtClean="0">
                <a:solidFill>
                  <a:schemeClr val="tx2"/>
                </a:solidFill>
              </a:rPr>
              <a:t>Χλεμουτσίου</a:t>
            </a:r>
            <a:r>
              <a:rPr lang="el-GR" sz="1400" dirty="0" smtClean="0">
                <a:solidFill>
                  <a:schemeClr val="tx2"/>
                </a:solidFill>
              </a:rPr>
              <a:t> υπήρχε η Ανήλιαγη που ζούσε κι αυτή μόνο στο σκοτάδι. Αφού και οι δύο ήταν υποχρεωμένοι να ακολουθούν έναν ιδιαίτερο τρόπο ζωής, ζώντας κατά την διάρκεια της ημέρας μόνο σε μέρη του κάστρου που δεν έφτανε το φως, αποφάσισαν τελικά να παντρευτούν και να μείνουν μαζί. Ο Ανήλιαγος όταν χρειαζόταν, κυκλοφορούσε από την Παλαιόπολη στο </a:t>
            </a:r>
            <a:r>
              <a:rPr lang="el-GR" sz="1400" dirty="0" err="1" smtClean="0">
                <a:solidFill>
                  <a:schemeClr val="tx2"/>
                </a:solidFill>
              </a:rPr>
              <a:t>Χλεμούτσι</a:t>
            </a:r>
            <a:r>
              <a:rPr lang="el-GR" sz="1400" dirty="0" smtClean="0">
                <a:solidFill>
                  <a:schemeClr val="tx2"/>
                </a:solidFill>
              </a:rPr>
              <a:t> μέσω μιας υπόγειας στοάς. Η ακριβής τοποθεσία της εισόδου της στοάς παραμένει άγνωστη. … Η ιστορία του Ανήλιαγου δεν έχει ευχάριστο τέλος. Κάποτε τον πρόλαβε ο ήλιος πριν επιστρέψει στο κάστρο με αποτέλεσμα να πετρώσει. </a:t>
            </a:r>
          </a:p>
          <a:p>
            <a:pPr algn="just">
              <a:lnSpc>
                <a:spcPct val="150000"/>
              </a:lnSpc>
            </a:pPr>
            <a:endParaRPr lang="el-GR" sz="1400" dirty="0">
              <a:solidFill>
                <a:schemeClr val="accent3">
                  <a:lumMod val="40000"/>
                  <a:lumOff val="60000"/>
                </a:schemeClr>
              </a:solidFill>
            </a:endParaRPr>
          </a:p>
        </p:txBody>
      </p:sp>
      <p:sp>
        <p:nvSpPr>
          <p:cNvPr id="8" name="7 - Ορθογώνιο"/>
          <p:cNvSpPr/>
          <p:nvPr/>
        </p:nvSpPr>
        <p:spPr>
          <a:xfrm>
            <a:off x="492370" y="4065564"/>
            <a:ext cx="11000934" cy="2354491"/>
          </a:xfrm>
          <a:prstGeom prst="rect">
            <a:avLst/>
          </a:prstGeom>
        </p:spPr>
        <p:txBody>
          <a:bodyPr wrap="square">
            <a:spAutoFit/>
          </a:bodyPr>
          <a:lstStyle/>
          <a:p>
            <a:pPr algn="just">
              <a:lnSpc>
                <a:spcPct val="150000"/>
              </a:lnSpc>
            </a:pPr>
            <a:r>
              <a:rPr lang="el-GR" sz="1400" i="1" dirty="0" smtClean="0">
                <a:solidFill>
                  <a:schemeClr val="tx2"/>
                </a:solidFill>
              </a:rPr>
              <a:t>Όμως όπως αναφέρει ο </a:t>
            </a:r>
            <a:r>
              <a:rPr lang="el-GR" sz="1400" i="1" dirty="0" err="1" smtClean="0">
                <a:solidFill>
                  <a:schemeClr val="tx2"/>
                </a:solidFill>
              </a:rPr>
              <a:t>Α.Μπούτσικας</a:t>
            </a:r>
            <a:r>
              <a:rPr lang="el-GR" sz="1400" i="1" dirty="0" smtClean="0">
                <a:solidFill>
                  <a:schemeClr val="tx2"/>
                </a:solidFill>
              </a:rPr>
              <a:t> στα «Φράγκικα μνημεία στην Ηλεία» οι γεροντότεροι στην περιοχή είχαν ακούσει για μια τρύπα που βρισκόταν σους ΝΔ πρόποδες της Ακρόπολης της </a:t>
            </a:r>
            <a:r>
              <a:rPr lang="el-GR" sz="1400" i="1" dirty="0" err="1" smtClean="0">
                <a:solidFill>
                  <a:schemeClr val="tx2"/>
                </a:solidFill>
              </a:rPr>
              <a:t>Ήλιδας</a:t>
            </a:r>
            <a:r>
              <a:rPr lang="el-GR" sz="1400" i="1" dirty="0" smtClean="0">
                <a:solidFill>
                  <a:schemeClr val="tx2"/>
                </a:solidFill>
              </a:rPr>
              <a:t> η οποία είχε λίγα σκαλοπάτια και επικοινωνούσε με το </a:t>
            </a:r>
            <a:r>
              <a:rPr lang="el-GR" sz="1400" i="1" dirty="0" err="1" smtClean="0">
                <a:solidFill>
                  <a:schemeClr val="tx2"/>
                </a:solidFill>
              </a:rPr>
              <a:t>Χλεμούτσι</a:t>
            </a:r>
            <a:r>
              <a:rPr lang="el-GR" sz="1400" i="1" dirty="0" smtClean="0">
                <a:solidFill>
                  <a:schemeClr val="tx2"/>
                </a:solidFill>
              </a:rPr>
              <a:t> με έναν υπόνομο. Ήταν ένα είδος υπόγειου δρόμου που σε ευθεία γραμμή δεν ξεπερνούσε τα 20 χιλιόμετρα. Μάλιστα στις αρχές του (20ου) αιώνα δυο αδέρφια από την Παλαιόπολη, ονομαζόμενοι </a:t>
            </a:r>
            <a:r>
              <a:rPr lang="el-GR" sz="1400" i="1" dirty="0" err="1" smtClean="0">
                <a:solidFill>
                  <a:schemeClr val="tx2"/>
                </a:solidFill>
              </a:rPr>
              <a:t>Μητσιλέτοι</a:t>
            </a:r>
            <a:r>
              <a:rPr lang="el-GR" sz="1400" i="1" dirty="0" smtClean="0">
                <a:solidFill>
                  <a:schemeClr val="tx2"/>
                </a:solidFill>
              </a:rPr>
              <a:t>, κατέβηκαν τα σκαλοπάτια για να δουν αν και προς τα πού συνεχιζόταν ο υπόνομος. Όπως αφηγήθηκαν μετά, συνάντησαν δυνατό κρύο και ισχυρό ρεύμα αέρα, ενώ κάποιο φανάρι που είχαν για οδηγό έσβησε. Έτσι αναγκάστηκαν να μην προχωρήσουν άλλο. Οι μαρτυρίες αναφέρουν ότι το ίδιο αποτέλεσμα είχε και η είσοδος ενός παπά με τους δύο του γιους στον υπόνομο. Οι κάτοικοι σήμερα δεν γνωρίζουν την ακριβή τοποθεσία της στοάς, ενώ άλλοι υποστηρίζουν ότι δεν είναι παρά ένας μύθος χωρίς υπόσταση. </a:t>
            </a:r>
            <a:endParaRPr lang="el-GR" sz="1400" i="1" dirty="0">
              <a:solidFill>
                <a:schemeClr val="tx2"/>
              </a:solidFill>
            </a:endParaRPr>
          </a:p>
        </p:txBody>
      </p:sp>
      <p:pic>
        <p:nvPicPr>
          <p:cNvPr id="7" name="Picture 2"/>
          <p:cNvPicPr>
            <a:picLocks noChangeAspect="1" noChangeArrowheads="1"/>
          </p:cNvPicPr>
          <p:nvPr/>
        </p:nvPicPr>
        <p:blipFill>
          <a:blip r:embed="rId2" cstate="print"/>
          <a:srcRect/>
          <a:stretch>
            <a:fillRect/>
          </a:stretch>
        </p:blipFill>
        <p:spPr bwMode="auto">
          <a:xfrm>
            <a:off x="7938866" y="1400780"/>
            <a:ext cx="3666978" cy="2299023"/>
          </a:xfrm>
          <a:prstGeom prst="rect">
            <a:avLst/>
          </a:prstGeom>
          <a:ln>
            <a:noFill/>
          </a:ln>
          <a:effectLst>
            <a:softEdge rad="112500"/>
          </a:effectLst>
        </p:spPr>
      </p:pic>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812800" y="508000"/>
            <a:ext cx="10522857" cy="52295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l-GR" sz="1400" b="1" i="0" u="none" strike="noStrike" cap="none" normalizeH="0" baseline="0" dirty="0" smtClean="0">
                <a:ln>
                  <a:noFill/>
                </a:ln>
                <a:solidFill>
                  <a:schemeClr val="tx2"/>
                </a:solidFill>
                <a:effectLst/>
                <a:ea typeface="Times New Roman" pitchFamily="18" charset="0"/>
                <a:cs typeface="Calibri" pitchFamily="34" charset="0"/>
              </a:rPr>
              <a:t>                                                                                 Ο θρύλος της Νεράιδας Μάνας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l-GR" sz="1400" b="0" i="0" u="none" strike="noStrike" cap="none" normalizeH="0" baseline="0" dirty="0" smtClean="0">
                <a:ln>
                  <a:noFill/>
                </a:ln>
                <a:solidFill>
                  <a:schemeClr val="tx2"/>
                </a:solidFill>
                <a:effectLst/>
                <a:ea typeface="Times New Roman" pitchFamily="18" charset="0"/>
                <a:cs typeface="Calibri" pitchFamily="34" charset="0"/>
              </a:rPr>
              <a:t>Ο θρύλος της Νεράιδας Μάνας μιλάει για δυο νεράιδες οι οποίες βασίλευαν στα δυο μεγάλα κάστρα της περιοχής που βρίσκονταν στο </a:t>
            </a:r>
            <a:r>
              <a:rPr kumimoji="0" lang="el-GR" sz="1400" b="0" i="0" u="none" strike="noStrike" cap="none" normalizeH="0" baseline="0" dirty="0" err="1" smtClean="0">
                <a:ln>
                  <a:noFill/>
                </a:ln>
                <a:solidFill>
                  <a:schemeClr val="tx2"/>
                </a:solidFill>
                <a:effectLst/>
                <a:ea typeface="Times New Roman" pitchFamily="18" charset="0"/>
                <a:cs typeface="Calibri" pitchFamily="34" charset="0"/>
              </a:rPr>
              <a:t>Χλεμούτσι</a:t>
            </a:r>
            <a:r>
              <a:rPr kumimoji="0" lang="el-GR" sz="1400" b="0" i="0" u="none" strike="noStrike" cap="none" normalizeH="0" baseline="0" dirty="0" smtClean="0">
                <a:ln>
                  <a:noFill/>
                </a:ln>
                <a:solidFill>
                  <a:schemeClr val="tx2"/>
                </a:solidFill>
                <a:effectLst/>
                <a:ea typeface="Times New Roman" pitchFamily="18" charset="0"/>
                <a:cs typeface="Calibri" pitchFamily="34" charset="0"/>
              </a:rPr>
              <a:t> και στο </a:t>
            </a:r>
            <a:r>
              <a:rPr kumimoji="0" lang="el-GR" sz="1400" b="0" i="0" u="none" strike="noStrike" cap="none" normalizeH="0" baseline="0" dirty="0" err="1" smtClean="0">
                <a:ln>
                  <a:noFill/>
                </a:ln>
                <a:solidFill>
                  <a:schemeClr val="tx2"/>
                </a:solidFill>
                <a:effectLst/>
                <a:ea typeface="Times New Roman" pitchFamily="18" charset="0"/>
                <a:cs typeface="Calibri" pitchFamily="34" charset="0"/>
              </a:rPr>
              <a:t>Σανταμέρι</a:t>
            </a:r>
            <a:r>
              <a:rPr kumimoji="0" lang="el-GR" sz="1400" b="0" i="0" u="none" strike="noStrike" cap="none" normalizeH="0" baseline="0" dirty="0" smtClean="0">
                <a:ln>
                  <a:noFill/>
                </a:ln>
                <a:solidFill>
                  <a:schemeClr val="tx2"/>
                </a:solidFill>
                <a:effectLst/>
                <a:ea typeface="Times New Roman" pitchFamily="18" charset="0"/>
                <a:cs typeface="Calibri" pitchFamily="34" charset="0"/>
              </a:rPr>
              <a:t>. Οι δυο τους, αν και ήταν αδερφές, ήταν πολύ διαφορετικές μεταξύ τους. Γιατί η πρώτη ήταν νέα και όμορφη, όμως αυτό δεν ήταν αρκετό για να την κάνει ευτυχισμένη, καθώς η σκέψη πως δεν είχε παιδιά και ζούσε στο κάστρο μόνη, της έφερνε δυστυχία. Ενώ η δεύτερη μπορεί να ήταν πια γερασμένη και άσχημη, αλλά ζούσε στο δικό της κάστρο με τα παιδιά της, πράγμα που την έκανε να ξεχνά όλα τα υπόλοιπα και να είναι πιο ευτυχισμένη. Η όμορφη νεράιδα επισκεπτόταν συχνά την αδερφή της, στο </a:t>
            </a:r>
            <a:r>
              <a:rPr kumimoji="0" lang="el-GR" sz="1400" b="0" i="0" u="none" strike="noStrike" cap="none" normalizeH="0" baseline="0" dirty="0" err="1" smtClean="0">
                <a:ln>
                  <a:noFill/>
                </a:ln>
                <a:solidFill>
                  <a:schemeClr val="tx2"/>
                </a:solidFill>
                <a:effectLst/>
                <a:ea typeface="Times New Roman" pitchFamily="18" charset="0"/>
                <a:cs typeface="Calibri" pitchFamily="34" charset="0"/>
              </a:rPr>
              <a:t>Σανταμέρι</a:t>
            </a:r>
            <a:r>
              <a:rPr kumimoji="0" lang="el-GR" sz="1400" b="0" i="0" u="none" strike="noStrike" cap="none" normalizeH="0" baseline="0" dirty="0" smtClean="0">
                <a:ln>
                  <a:noFill/>
                </a:ln>
                <a:solidFill>
                  <a:schemeClr val="tx2"/>
                </a:solidFill>
                <a:effectLst/>
                <a:ea typeface="Times New Roman" pitchFamily="18" charset="0"/>
                <a:cs typeface="Calibri" pitchFamily="34" charset="0"/>
              </a:rPr>
              <a:t> και πάντοτε της ζητούσε να της επιτρέψει να υιοθετήσει ένα από τα παιδιά της, για να μη νοιώθει τόσο μόνη. Κάποια μέρα κατάφερε να την πείσει και πήρε την μοναχοκόρη της αδερφής της στο κάστρο του </a:t>
            </a:r>
            <a:r>
              <a:rPr kumimoji="0" lang="el-GR" sz="1400" b="0" i="0" u="none" strike="noStrike" cap="none" normalizeH="0" baseline="0" dirty="0" err="1" smtClean="0">
                <a:ln>
                  <a:noFill/>
                </a:ln>
                <a:solidFill>
                  <a:schemeClr val="tx2"/>
                </a:solidFill>
                <a:effectLst/>
                <a:ea typeface="Times New Roman" pitchFamily="18" charset="0"/>
                <a:cs typeface="Calibri" pitchFamily="34" charset="0"/>
              </a:rPr>
              <a:t>Χλεμουτσίου</a:t>
            </a:r>
            <a:r>
              <a:rPr kumimoji="0" lang="el-GR" sz="1400" b="0" i="0" u="none" strike="noStrike" cap="none" normalizeH="0" baseline="0" dirty="0" smtClean="0">
                <a:ln>
                  <a:noFill/>
                </a:ln>
                <a:solidFill>
                  <a:schemeClr val="tx2"/>
                </a:solidFill>
                <a:effectLst/>
                <a:ea typeface="Times New Roman" pitchFamily="18" charset="0"/>
                <a:cs typeface="Calibri" pitchFamily="34" charset="0"/>
              </a:rPr>
              <a:t>. Από τότε όμως η συμπεριφορά της άλλαξε, η όμορφη νεράιδα σταμάτησε πλέον τις επισκέψεις στην αδερφή της, γιατί με την συντροφιά του νέου κοριτσιού, ήταν πια ευτυχισμένη και είχε ξεχάσει την αδερφή της. Όταν η άσχημη νεράιδα αποφάσισε να πάει στο κάστρο του </a:t>
            </a:r>
            <a:r>
              <a:rPr kumimoji="0" lang="el-GR" sz="1400" b="0" i="0" u="none" strike="noStrike" cap="none" normalizeH="0" baseline="0" dirty="0" err="1" smtClean="0">
                <a:ln>
                  <a:noFill/>
                </a:ln>
                <a:solidFill>
                  <a:schemeClr val="tx2"/>
                </a:solidFill>
                <a:effectLst/>
                <a:ea typeface="Times New Roman" pitchFamily="18" charset="0"/>
                <a:cs typeface="Calibri" pitchFamily="34" charset="0"/>
              </a:rPr>
              <a:t>Χλεμουτσίου</a:t>
            </a:r>
            <a:r>
              <a:rPr kumimoji="0" lang="el-GR" sz="1400" b="0" i="0" u="none" strike="noStrike" cap="none" normalizeH="0" baseline="0" dirty="0" smtClean="0">
                <a:ln>
                  <a:noFill/>
                </a:ln>
                <a:solidFill>
                  <a:schemeClr val="tx2"/>
                </a:solidFill>
                <a:effectLst/>
                <a:ea typeface="Times New Roman" pitchFamily="18" charset="0"/>
                <a:cs typeface="Calibri" pitchFamily="34" charset="0"/>
              </a:rPr>
              <a:t> για να ξαναδεί την κόρη της, που τόσο της είχε λείψει, άκουσε από μέσα χαρούμενες φωνές. Ένοιωσε χαρά, γιατί όπως φαινόταν η κόρη της ζούσε ευτυχισμένη στο νέο της σπίτι και αμέσως χτύπησε την πόρτα για να μπει μέσα και να την δει. Όμως οι τεράστιες σιδερένιες πόρτες του κάστρου παρέμεναν κλειστές και όσο και αν χτυπούσε και φώναζε κανείς δεν την άκουγε ή δεν της έδιναν σημασία. Οργισμένη από αυτή την συμπεριφορά και την αχαριστία της αδερφής της γύρισε στο κάστρο της. Αλλά από τότε πηγαίνει συχνά στο </a:t>
            </a:r>
            <a:r>
              <a:rPr kumimoji="0" lang="el-GR" sz="1400" b="0" i="0" u="none" strike="noStrike" cap="none" normalizeH="0" baseline="0" dirty="0" err="1" smtClean="0">
                <a:ln>
                  <a:noFill/>
                </a:ln>
                <a:solidFill>
                  <a:schemeClr val="tx2"/>
                </a:solidFill>
                <a:effectLst/>
                <a:ea typeface="Times New Roman" pitchFamily="18" charset="0"/>
                <a:cs typeface="Calibri" pitchFamily="34" charset="0"/>
              </a:rPr>
              <a:t>Χλεμούτσι</a:t>
            </a:r>
            <a:r>
              <a:rPr kumimoji="0" lang="el-GR" sz="1400" b="0" i="0" u="none" strike="noStrike" cap="none" normalizeH="0" baseline="0" dirty="0" smtClean="0">
                <a:ln>
                  <a:noFill/>
                </a:ln>
                <a:solidFill>
                  <a:schemeClr val="tx2"/>
                </a:solidFill>
                <a:effectLst/>
                <a:ea typeface="Times New Roman" pitchFamily="18" charset="0"/>
                <a:cs typeface="Calibri" pitchFamily="34" charset="0"/>
              </a:rPr>
              <a:t>. Όμως ποτέ κανείς από το κάστρο δεν ακούει τις φωνές της και τα τραγούδια που πάντα ακούγονται από μέσα την εξοργίζουν περισσότερο. Τότε αυτή τραβώντας τα μαλλιά της και σκίζοντας τα ρούχα της προκαλεί θάνατο και καταιγίδες, στοιχειώνοντας τον τόπο…</a:t>
            </a:r>
            <a:endParaRPr kumimoji="0" lang="el-GR" sz="1400" b="0" i="0" u="none" strike="noStrike" cap="none" normalizeH="0" baseline="0" dirty="0" smtClean="0">
              <a:ln>
                <a:noFill/>
              </a:ln>
              <a:solidFill>
                <a:schemeClr val="tx2"/>
              </a:solidFill>
              <a:effectLst/>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1103087" y="1291772"/>
            <a:ext cx="505097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l-GR" sz="1400" b="0" i="0" u="none" strike="noStrike" cap="none" normalizeH="0" baseline="0" dirty="0" smtClean="0">
                <a:ln>
                  <a:noFill/>
                </a:ln>
                <a:solidFill>
                  <a:schemeClr val="tx2"/>
                </a:solidFill>
                <a:effectLst/>
                <a:ea typeface="Times New Roman" pitchFamily="18" charset="0"/>
                <a:cs typeface="Calibri" pitchFamily="34" charset="0"/>
              </a:rPr>
              <a:t>Ο τρίτος μύθος υποστηρίζει την ύπαρξη ενός μαγικού οχήματος. Λέγεται ότι ο Παλαιολόγος χρησιμοποιούσε μια «χρυσή άμαξα». Άλλοι ονομάζουν το όχημα «χρυσό αμάξι» (έχει διαφορά!;) Οι διαδρομές της περιβόητης άμαξας γίνονταν υπόγεια, από και προς το </a:t>
            </a:r>
            <a:r>
              <a:rPr kumimoji="0" lang="el-GR" sz="1400" b="0" i="0" u="none" strike="noStrike" cap="none" normalizeH="0" baseline="0" dirty="0" err="1" smtClean="0">
                <a:ln>
                  <a:noFill/>
                </a:ln>
                <a:solidFill>
                  <a:schemeClr val="tx2"/>
                </a:solidFill>
                <a:effectLst/>
                <a:ea typeface="Times New Roman" pitchFamily="18" charset="0"/>
                <a:cs typeface="Calibri" pitchFamily="34" charset="0"/>
              </a:rPr>
              <a:t>Χλεμούτσι</a:t>
            </a:r>
            <a:r>
              <a:rPr kumimoji="0" lang="el-GR" sz="1400" b="0" i="0" u="none" strike="noStrike" cap="none" normalizeH="0" baseline="0" dirty="0" smtClean="0">
                <a:ln>
                  <a:noFill/>
                </a:ln>
                <a:solidFill>
                  <a:schemeClr val="tx2"/>
                </a:solidFill>
                <a:effectLst/>
                <a:ea typeface="Times New Roman" pitchFamily="18" charset="0"/>
                <a:cs typeface="Calibri" pitchFamily="34" charset="0"/>
              </a:rPr>
              <a:t>. Ο Παλαιολόγος είχε την δυνατότητα μέσω του οχήματός του να βρίσκεται σε διάφορα μέρη σε πολύ σύντομο χρονικό διάστημα. Σύμφωνα με το μύθο, το «χρυσό αμάξι» βρίσκεται ακόμα και σήμερα σε κάποια υπόγεια στοά, ίσως και κάτω από το κάστρο. Με κάποιο τρόπο «παγιδεύτηκε» ή ξεχάστηκε εκεί μετά την αποχώρηση του Παλαιολόγου από την περιοχή.</a:t>
            </a:r>
            <a:endParaRPr kumimoji="0" lang="el-GR" sz="1400" b="0" i="0" u="none" strike="noStrike" cap="none" normalizeH="0" baseline="0" dirty="0" smtClean="0">
              <a:ln>
                <a:noFill/>
              </a:ln>
              <a:solidFill>
                <a:schemeClr val="tx2"/>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l-GR" sz="1400" b="0" i="0" u="none" strike="noStrike" cap="none" normalizeH="0" baseline="0" dirty="0" smtClean="0">
                <a:ln>
                  <a:noFill/>
                </a:ln>
                <a:solidFill>
                  <a:schemeClr val="accent3">
                    <a:lumMod val="40000"/>
                    <a:lumOff val="60000"/>
                  </a:schemeClr>
                </a:solidFill>
                <a:effectLst/>
                <a:ea typeface="Times New Roman" pitchFamily="18" charset="0"/>
                <a:cs typeface="Calibri" pitchFamily="34" charset="0"/>
              </a:rPr>
              <a:t> </a:t>
            </a:r>
            <a:endParaRPr kumimoji="0" lang="el-GR" sz="1400" b="0" i="0" u="none" strike="noStrike" cap="none" normalizeH="0" baseline="0" dirty="0" smtClean="0">
              <a:ln>
                <a:noFill/>
              </a:ln>
              <a:solidFill>
                <a:schemeClr val="accent3">
                  <a:lumMod val="40000"/>
                  <a:lumOff val="60000"/>
                </a:schemeClr>
              </a:solidFill>
              <a:effectLst/>
              <a:cs typeface="Arial" pitchFamily="34" charset="0"/>
            </a:endParaRPr>
          </a:p>
        </p:txBody>
      </p:sp>
      <p:pic>
        <p:nvPicPr>
          <p:cNvPr id="38914" name="Picture 2" descr="C:\Users\ΙΩΑΝΝΑ\Desktop\ΧΛΕΜΟΥΤΣΙ\250px-Constantine_Palaiologos.jpg"/>
          <p:cNvPicPr>
            <a:picLocks noChangeAspect="1" noChangeArrowheads="1"/>
          </p:cNvPicPr>
          <p:nvPr/>
        </p:nvPicPr>
        <p:blipFill>
          <a:blip r:embed="rId2" cstate="print"/>
          <a:srcRect/>
          <a:stretch>
            <a:fillRect/>
          </a:stretch>
        </p:blipFill>
        <p:spPr bwMode="auto">
          <a:xfrm>
            <a:off x="7831455" y="1323170"/>
            <a:ext cx="2381250" cy="3705225"/>
          </a:xfrm>
          <a:prstGeom prst="rect">
            <a:avLst/>
          </a:prstGeom>
          <a:ln w="127000" cap="sq">
            <a:solidFill>
              <a:schemeClr val="bg1">
                <a:lumMod val="75000"/>
                <a:lumOff val="25000"/>
              </a:schemeClr>
            </a:solidFill>
            <a:miter lim="800000"/>
          </a:ln>
          <a:effectLst>
            <a:outerShdw blurRad="57150" dist="50800" dir="2700000" algn="tl" rotWithShape="0">
              <a:srgbClr val="000000">
                <a:alpha val="40000"/>
              </a:srgbClr>
            </a:outerShdw>
          </a:effectLst>
        </p:spPr>
      </p:pic>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Κατακόρυφος πάπυρος"/>
          <p:cNvSpPr/>
          <p:nvPr/>
        </p:nvSpPr>
        <p:spPr>
          <a:xfrm>
            <a:off x="2365829" y="740230"/>
            <a:ext cx="7649027" cy="5355770"/>
          </a:xfrm>
          <a:prstGeom prst="vertic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5" name="Rectangle 1"/>
          <p:cNvSpPr>
            <a:spLocks noChangeArrowheads="1"/>
          </p:cNvSpPr>
          <p:nvPr/>
        </p:nvSpPr>
        <p:spPr bwMode="auto">
          <a:xfrm>
            <a:off x="3570514" y="1756227"/>
            <a:ext cx="5413830" cy="35086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l-GR" b="0" i="0" u="none" strike="noStrike" cap="none" normalizeH="0" baseline="0" dirty="0" smtClean="0">
                <a:ln>
                  <a:noFill/>
                </a:ln>
                <a:solidFill>
                  <a:schemeClr val="bg1"/>
                </a:solidFill>
                <a:effectLst/>
                <a:latin typeface="Calibri"/>
                <a:ea typeface="Calibri" pitchFamily="34" charset="0"/>
                <a:cs typeface="Arial" pitchFamily="34" charset="0"/>
              </a:rPr>
              <a:t>«</a:t>
            </a:r>
            <a:r>
              <a:rPr kumimoji="0" lang="el-GR" b="0" i="1" u="none" strike="noStrike" cap="none" normalizeH="0" baseline="0" dirty="0" smtClean="0">
                <a:ln>
                  <a:noFill/>
                </a:ln>
                <a:solidFill>
                  <a:schemeClr val="bg1"/>
                </a:solidFill>
                <a:effectLst/>
                <a:latin typeface="Monotype Corsiva" pitchFamily="66" charset="0"/>
                <a:ea typeface="Calibri" pitchFamily="34" charset="0"/>
                <a:cs typeface="Arial" pitchFamily="34" charset="0"/>
              </a:rPr>
              <a:t>Άξαφνα, στο γύρισμα ενός λόφου,</a:t>
            </a:r>
          </a:p>
          <a:p>
            <a:pPr marL="0" marR="0" lvl="0" indent="0" algn="ctr" defTabSz="914400" rtl="0" eaLnBrk="1" fontAlgn="base" latinLnBrk="0" hangingPunct="1">
              <a:lnSpc>
                <a:spcPct val="150000"/>
              </a:lnSpc>
              <a:spcBef>
                <a:spcPct val="0"/>
              </a:spcBef>
              <a:spcAft>
                <a:spcPct val="0"/>
              </a:spcAft>
              <a:buClrTx/>
              <a:buSzTx/>
              <a:buFontTx/>
              <a:buNone/>
              <a:tabLst/>
            </a:pPr>
            <a:r>
              <a:rPr kumimoji="0" lang="el-GR" b="0" i="1" u="none" strike="noStrike" cap="none" normalizeH="0" baseline="0" dirty="0" smtClean="0">
                <a:ln>
                  <a:noFill/>
                </a:ln>
                <a:solidFill>
                  <a:schemeClr val="bg1"/>
                </a:solidFill>
                <a:effectLst/>
                <a:latin typeface="Monotype Corsiva" pitchFamily="66" charset="0"/>
                <a:ea typeface="Calibri" pitchFamily="34" charset="0"/>
                <a:cs typeface="Arial" pitchFamily="34" charset="0"/>
              </a:rPr>
              <a:t> σήκωσα το χέρι χαρούμενα. </a:t>
            </a:r>
          </a:p>
          <a:p>
            <a:pPr marL="0" marR="0" lvl="0" indent="0" algn="ctr" defTabSz="914400" rtl="0" eaLnBrk="1" fontAlgn="base" latinLnBrk="0" hangingPunct="1">
              <a:lnSpc>
                <a:spcPct val="150000"/>
              </a:lnSpc>
              <a:spcBef>
                <a:spcPct val="0"/>
              </a:spcBef>
              <a:spcAft>
                <a:spcPct val="0"/>
              </a:spcAft>
              <a:buClrTx/>
              <a:buSzTx/>
              <a:buFontTx/>
              <a:buNone/>
              <a:tabLst/>
            </a:pPr>
            <a:r>
              <a:rPr kumimoji="0" lang="el-GR" b="0" i="1" u="none" strike="noStrike" cap="none" normalizeH="0" baseline="0" dirty="0" smtClean="0">
                <a:ln>
                  <a:noFill/>
                </a:ln>
                <a:solidFill>
                  <a:schemeClr val="bg1"/>
                </a:solidFill>
                <a:effectLst/>
                <a:latin typeface="Monotype Corsiva" pitchFamily="66" charset="0"/>
                <a:ea typeface="Calibri" pitchFamily="34" charset="0"/>
                <a:cs typeface="Arial" pitchFamily="34" charset="0"/>
              </a:rPr>
              <a:t>Ψηλά, στην κορφή του βουνού, </a:t>
            </a:r>
          </a:p>
          <a:p>
            <a:pPr marL="0" marR="0" lvl="0" indent="0" algn="ctr" defTabSz="914400" rtl="0" eaLnBrk="1" fontAlgn="base" latinLnBrk="0" hangingPunct="1">
              <a:lnSpc>
                <a:spcPct val="150000"/>
              </a:lnSpc>
              <a:spcBef>
                <a:spcPct val="0"/>
              </a:spcBef>
              <a:spcAft>
                <a:spcPct val="0"/>
              </a:spcAft>
              <a:buClrTx/>
              <a:buSzTx/>
              <a:buFontTx/>
              <a:buNone/>
              <a:tabLst/>
            </a:pPr>
            <a:r>
              <a:rPr kumimoji="0" lang="el-GR" b="0" i="1" u="none" strike="noStrike" cap="none" normalizeH="0" baseline="0" dirty="0" smtClean="0">
                <a:ln>
                  <a:noFill/>
                </a:ln>
                <a:solidFill>
                  <a:schemeClr val="bg1"/>
                </a:solidFill>
                <a:effectLst/>
                <a:latin typeface="Monotype Corsiva" pitchFamily="66" charset="0"/>
                <a:ea typeface="Calibri" pitchFamily="34" charset="0"/>
                <a:cs typeface="Arial" pitchFamily="34" charset="0"/>
              </a:rPr>
              <a:t>έλαμψε το ξακουσμένο κάστρο, το </a:t>
            </a:r>
            <a:r>
              <a:rPr kumimoji="0" lang="el-GR" b="0" i="1" u="none" strike="noStrike" cap="none" normalizeH="0" baseline="0" dirty="0" err="1" smtClean="0">
                <a:ln>
                  <a:noFill/>
                </a:ln>
                <a:solidFill>
                  <a:schemeClr val="bg1"/>
                </a:solidFill>
                <a:effectLst/>
                <a:latin typeface="Monotype Corsiva" pitchFamily="66" charset="0"/>
                <a:ea typeface="Calibri" pitchFamily="34" charset="0"/>
                <a:cs typeface="Arial" pitchFamily="34" charset="0"/>
              </a:rPr>
              <a:t>Χλεμούτσι</a:t>
            </a:r>
            <a:r>
              <a:rPr kumimoji="0" lang="el-GR" b="0" i="1" u="none" strike="noStrike" cap="none" normalizeH="0" baseline="0" dirty="0" smtClean="0">
                <a:ln>
                  <a:noFill/>
                </a:ln>
                <a:solidFill>
                  <a:schemeClr val="bg1"/>
                </a:solidFill>
                <a:effectLst/>
                <a:latin typeface="Monotype Corsiva" pitchFamily="66" charset="0"/>
                <a:ea typeface="Calibri" pitchFamily="34" charset="0"/>
                <a:cs typeface="Arial" pitchFamily="34" charset="0"/>
              </a:rPr>
              <a:t>. </a:t>
            </a:r>
          </a:p>
          <a:p>
            <a:pPr marL="0" marR="0" lvl="0" indent="0" algn="ctr" defTabSz="914400" rtl="0" eaLnBrk="1" fontAlgn="base" latinLnBrk="0" hangingPunct="1">
              <a:lnSpc>
                <a:spcPct val="150000"/>
              </a:lnSpc>
              <a:spcBef>
                <a:spcPct val="0"/>
              </a:spcBef>
              <a:spcAft>
                <a:spcPct val="0"/>
              </a:spcAft>
              <a:buClrTx/>
              <a:buSzTx/>
              <a:buFontTx/>
              <a:buNone/>
              <a:tabLst/>
            </a:pPr>
            <a:r>
              <a:rPr kumimoji="0" lang="el-GR" b="0" i="1" u="none" strike="noStrike" cap="none" normalizeH="0" baseline="0" dirty="0" smtClean="0">
                <a:ln>
                  <a:noFill/>
                </a:ln>
                <a:solidFill>
                  <a:schemeClr val="bg1"/>
                </a:solidFill>
                <a:effectLst/>
                <a:latin typeface="Monotype Corsiva" pitchFamily="66" charset="0"/>
                <a:ea typeface="Calibri" pitchFamily="34" charset="0"/>
                <a:cs typeface="Arial" pitchFamily="34" charset="0"/>
              </a:rPr>
              <a:t>Τετράγωνο, πληγωμένο, όρθιο ακόμα</a:t>
            </a:r>
            <a:r>
              <a:rPr kumimoji="0" lang="el-GR" b="0" i="0" u="none" strike="noStrike" cap="none" normalizeH="0" baseline="0" dirty="0" smtClean="0">
                <a:ln>
                  <a:noFill/>
                </a:ln>
                <a:solidFill>
                  <a:schemeClr val="bg1"/>
                </a:solidFill>
                <a:effectLst/>
                <a:latin typeface="Calibri"/>
                <a:ea typeface="Calibri" pitchFamily="34" charset="0"/>
                <a:cs typeface="Arial" pitchFamily="34" charset="0"/>
              </a:rPr>
              <a:t>…»</a:t>
            </a:r>
            <a:r>
              <a:rPr kumimoji="0" lang="el-GR" b="0" i="0" u="none" strike="noStrike" cap="none" normalizeH="0" baseline="0" dirty="0" smtClean="0">
                <a:ln>
                  <a:noFill/>
                </a:ln>
                <a:solidFill>
                  <a:schemeClr val="bg1"/>
                </a:solidFill>
                <a:effectLst/>
                <a:latin typeface="Arial" pitchFamily="34" charset="0"/>
                <a:ea typeface="Calibri" pitchFamily="34" charset="0"/>
                <a:cs typeface="Arial" pitchFamily="34" charset="0"/>
              </a:rPr>
              <a:t> </a:t>
            </a:r>
          </a:p>
          <a:p>
            <a:pPr marL="0" marR="0" lvl="0" indent="0" algn="ctr" defTabSz="914400" rtl="0" eaLnBrk="1" fontAlgn="base" latinLnBrk="0" hangingPunct="1">
              <a:lnSpc>
                <a:spcPct val="150000"/>
              </a:lnSpc>
              <a:spcBef>
                <a:spcPct val="0"/>
              </a:spcBef>
              <a:spcAft>
                <a:spcPct val="0"/>
              </a:spcAft>
              <a:buClrTx/>
              <a:buSzTx/>
              <a:buFontTx/>
              <a:buNone/>
              <a:tabLst/>
            </a:pPr>
            <a:endParaRPr kumimoji="0" lang="el-GR" b="0" i="0" u="none" strike="noStrike" cap="none" normalizeH="0" baseline="0" dirty="0" smtClean="0">
              <a:ln>
                <a:noFill/>
              </a:ln>
              <a:solidFill>
                <a:schemeClr val="bg1"/>
              </a:solidFill>
              <a:effectLst/>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l-GR" sz="1400" dirty="0" smtClean="0">
              <a:solidFill>
                <a:schemeClr val="bg1"/>
              </a:solidFill>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err="1" smtClean="0">
                <a:ln>
                  <a:noFill/>
                </a:ln>
                <a:solidFill>
                  <a:schemeClr val="bg1"/>
                </a:solidFill>
                <a:effectLst/>
                <a:ea typeface="Calibri" pitchFamily="34" charset="0"/>
                <a:cs typeface="Arial" pitchFamily="34" charset="0"/>
              </a:rPr>
              <a:t>Ν.Καζαντζάκης</a:t>
            </a:r>
            <a:r>
              <a:rPr kumimoji="0" lang="el-GR" sz="1400" b="0" i="0" u="none" strike="noStrike" cap="none" normalizeH="0" baseline="0" dirty="0" smtClean="0">
                <a:ln>
                  <a:noFill/>
                </a:ln>
                <a:solidFill>
                  <a:schemeClr val="bg1"/>
                </a:solidFill>
                <a:effectLst/>
                <a:ea typeface="Calibri" pitchFamily="34" charset="0"/>
                <a:cs typeface="Arial" pitchFamily="34" charset="0"/>
              </a:rPr>
              <a:t>:    Ο Μοριάς, 1937.</a:t>
            </a:r>
          </a:p>
          <a:p>
            <a:pPr marL="0" marR="0" lvl="0" indent="0" algn="ctr" defTabSz="914400" rtl="0" eaLnBrk="1" fontAlgn="base" latinLnBrk="0" hangingPunct="1">
              <a:lnSpc>
                <a:spcPct val="100000"/>
              </a:lnSpc>
              <a:spcBef>
                <a:spcPct val="0"/>
              </a:spcBef>
              <a:spcAft>
                <a:spcPct val="0"/>
              </a:spcAft>
              <a:buClrTx/>
              <a:buSzTx/>
              <a:buFontTx/>
              <a:buNone/>
              <a:tabLst/>
            </a:pPr>
            <a:endParaRPr lang="el-GR" sz="1400" dirty="0" smtClean="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1175657" y="1088570"/>
            <a:ext cx="5295481"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l-GR" sz="1400" b="0" i="0" u="none" strike="noStrike" cap="none" normalizeH="0" baseline="0" dirty="0" smtClean="0">
                <a:ln>
                  <a:noFill/>
                </a:ln>
                <a:solidFill>
                  <a:schemeClr val="tx2"/>
                </a:solidFill>
                <a:effectLst/>
                <a:ea typeface="Times New Roman" pitchFamily="18" charset="0"/>
                <a:cs typeface="Calibri" pitchFamily="34" charset="0"/>
              </a:rPr>
              <a:t>Υπάρχει και ένας μύθος για έναν Ιππότη ονόματι </a:t>
            </a:r>
            <a:r>
              <a:rPr kumimoji="0" lang="el-GR" sz="1400" b="0" i="0" u="none" strike="noStrike" cap="none" normalizeH="0" baseline="0" dirty="0" err="1" smtClean="0">
                <a:ln>
                  <a:noFill/>
                </a:ln>
                <a:solidFill>
                  <a:schemeClr val="tx2"/>
                </a:solidFill>
                <a:effectLst/>
                <a:ea typeface="Times New Roman" pitchFamily="18" charset="0"/>
                <a:cs typeface="Calibri" pitchFamily="34" charset="0"/>
              </a:rPr>
              <a:t>Μπαρθόλομυ</a:t>
            </a:r>
            <a:r>
              <a:rPr kumimoji="0" lang="el-GR" sz="1400" b="0" i="0" u="none" strike="noStrike" cap="none" normalizeH="0" baseline="0" dirty="0" smtClean="0">
                <a:ln>
                  <a:noFill/>
                </a:ln>
                <a:solidFill>
                  <a:schemeClr val="tx2"/>
                </a:solidFill>
                <a:effectLst/>
                <a:ea typeface="Times New Roman" pitchFamily="18" charset="0"/>
                <a:cs typeface="Calibri" pitchFamily="34" charset="0"/>
              </a:rPr>
              <a:t> ο οποίος είχε ερωτευθεί κάποια κοπέλα από την γύρω περιοχή του Κάστρου και κοντά στο σημερινό  χωριό Βαρθολομιό και γυρίζει τις νύχτες με το άλογο του για να την </a:t>
            </a:r>
            <a:r>
              <a:rPr kumimoji="0" lang="el-GR" sz="1400" b="0" i="0" u="none" strike="noStrike" cap="none" normalizeH="0" baseline="0" dirty="0" err="1" smtClean="0">
                <a:ln>
                  <a:noFill/>
                </a:ln>
                <a:solidFill>
                  <a:schemeClr val="tx2"/>
                </a:solidFill>
                <a:effectLst/>
                <a:ea typeface="Times New Roman" pitchFamily="18" charset="0"/>
                <a:cs typeface="Calibri" pitchFamily="34" charset="0"/>
              </a:rPr>
              <a:t>βρεί</a:t>
            </a:r>
            <a:r>
              <a:rPr kumimoji="0" lang="el-GR" sz="1400" b="0" i="0" u="none" strike="noStrike" cap="none" normalizeH="0" baseline="0" dirty="0" smtClean="0">
                <a:ln>
                  <a:noFill/>
                </a:ln>
                <a:solidFill>
                  <a:schemeClr val="tx2"/>
                </a:solidFill>
                <a:effectLst/>
                <a:ea typeface="Times New Roman" pitchFamily="18" charset="0"/>
                <a:cs typeface="Calibri" pitchFamily="34" charset="0"/>
              </a:rPr>
              <a:t>. Οι κάτοικοι έχουν ακούσει τους καλπασμούς του αλόγου του Ιππότη κάποιες φορές γύρω από την περιοχή του Κάστρου.(Η όμορφη κοπέλα που αγάπησε την λέγανε </a:t>
            </a:r>
            <a:r>
              <a:rPr kumimoji="0" lang="el-GR" sz="1400" b="0" i="0" u="none" strike="noStrike" cap="none" normalizeH="0" baseline="0" dirty="0" err="1" smtClean="0">
                <a:ln>
                  <a:noFill/>
                </a:ln>
                <a:solidFill>
                  <a:schemeClr val="tx2"/>
                </a:solidFill>
                <a:effectLst/>
                <a:ea typeface="Times New Roman" pitchFamily="18" charset="0"/>
                <a:cs typeface="Calibri" pitchFamily="34" charset="0"/>
              </a:rPr>
              <a:t>Λυγιά</a:t>
            </a:r>
            <a:r>
              <a:rPr kumimoji="0" lang="el-GR" sz="1400" b="0" i="0" u="none" strike="noStrike" cap="none" normalizeH="0" baseline="0" dirty="0" smtClean="0">
                <a:ln>
                  <a:noFill/>
                </a:ln>
                <a:solidFill>
                  <a:schemeClr val="tx2"/>
                </a:solidFill>
                <a:effectLst/>
                <a:ea typeface="Times New Roman" pitchFamily="18" charset="0"/>
                <a:cs typeface="Calibri" pitchFamily="34" charset="0"/>
              </a:rPr>
              <a:t> - Λυγερή και τα κτήματα που είχε στο χωριό της τα χάρισε στον πατέρα της και στους υπόλοιπους χωριανούς της καθώς επίσης για την ομορφιά της και την αγάπη που της είχε έδωσε το όνομα της στο χωριό της (</a:t>
            </a:r>
            <a:r>
              <a:rPr kumimoji="0" lang="el-GR" sz="1400" b="0" i="0" u="none" strike="noStrike" cap="none" normalizeH="0" baseline="0" dirty="0" err="1" smtClean="0">
                <a:ln>
                  <a:noFill/>
                </a:ln>
                <a:solidFill>
                  <a:schemeClr val="tx2"/>
                </a:solidFill>
                <a:effectLst/>
                <a:ea typeface="Times New Roman" pitchFamily="18" charset="0"/>
                <a:cs typeface="Calibri" pitchFamily="34" charset="0"/>
              </a:rPr>
              <a:t>Λυγιά</a:t>
            </a:r>
            <a:r>
              <a:rPr kumimoji="0" lang="el-GR" sz="1400" b="0" i="0" u="none" strike="noStrike" cap="none" normalizeH="0" baseline="0" dirty="0" smtClean="0">
                <a:ln>
                  <a:noFill/>
                </a:ln>
                <a:solidFill>
                  <a:schemeClr val="tx2"/>
                </a:solidFill>
                <a:effectLst/>
                <a:ea typeface="Times New Roman" pitchFamily="18" charset="0"/>
                <a:cs typeface="Calibri" pitchFamily="34" charset="0"/>
              </a:rPr>
              <a:t>). Οι ντόπιοι για την καλοσύνη του έδωσαν το όνομα του στο χωριό Βαρθολομιό. Ενώ το χωρίο που γνώρισε και ερωτεύτηκε την όμορφη βοσκοπούλα το </a:t>
            </a:r>
            <a:r>
              <a:rPr lang="el-GR" sz="1400" dirty="0" smtClean="0">
                <a:solidFill>
                  <a:schemeClr val="tx2"/>
                </a:solidFill>
                <a:ea typeface="Times New Roman" pitchFamily="18" charset="0"/>
                <a:cs typeface="Calibri" pitchFamily="34" charset="0"/>
              </a:rPr>
              <a:t>ονόμασαν </a:t>
            </a:r>
            <a:r>
              <a:rPr kumimoji="0" lang="el-GR" sz="1400" b="0" i="0" u="none" strike="noStrike" cap="none" normalizeH="0" baseline="0" dirty="0" err="1" smtClean="0">
                <a:ln>
                  <a:noFill/>
                </a:ln>
                <a:solidFill>
                  <a:schemeClr val="tx2"/>
                </a:solidFill>
                <a:effectLst/>
                <a:ea typeface="Times New Roman" pitchFamily="18" charset="0"/>
                <a:cs typeface="Calibri" pitchFamily="34" charset="0"/>
              </a:rPr>
              <a:t>Καρδιακαύτι</a:t>
            </a:r>
            <a:r>
              <a:rPr kumimoji="0" lang="el-GR" sz="1400" b="0" i="0" u="none" strike="noStrike" cap="none" normalizeH="0" baseline="0" dirty="0" smtClean="0">
                <a:ln>
                  <a:noFill/>
                </a:ln>
                <a:solidFill>
                  <a:schemeClr val="tx2"/>
                </a:solidFill>
                <a:effectLst/>
                <a:ea typeface="Times New Roman" pitchFamily="18" charset="0"/>
                <a:cs typeface="Calibri" pitchFamily="34" charset="0"/>
              </a:rPr>
              <a:t> γιατί εκεί ή όμορφη βοσκοπούλα έκαψε με την ομορφιά της την καρδιά του γενναίου ιππότη).</a:t>
            </a:r>
            <a:endParaRPr kumimoji="0" lang="el-GR" sz="1400" b="0" i="0" u="none" strike="noStrike" cap="none" normalizeH="0" baseline="0" dirty="0" smtClean="0">
              <a:ln>
                <a:noFill/>
              </a:ln>
              <a:solidFill>
                <a:schemeClr val="tx2"/>
              </a:solidFill>
              <a:effectLst/>
              <a:cs typeface="Arial" pitchFamily="34" charset="0"/>
            </a:endParaRPr>
          </a:p>
        </p:txBody>
      </p:sp>
      <p:pic>
        <p:nvPicPr>
          <p:cNvPr id="4" name="Picture 1" descr="C:\Users\ΙΩΑΝΝΑ\Desktop\ΧΛΕΜΟΥΤΣΙ\ΙΠΠΟΤΕΣ\DSCF1190.jpg"/>
          <p:cNvPicPr>
            <a:picLocks noChangeAspect="1" noChangeArrowheads="1"/>
          </p:cNvPicPr>
          <p:nvPr/>
        </p:nvPicPr>
        <p:blipFill>
          <a:blip r:embed="rId2" cstate="print"/>
          <a:srcRect/>
          <a:stretch>
            <a:fillRect/>
          </a:stretch>
        </p:blipFill>
        <p:spPr bwMode="auto">
          <a:xfrm>
            <a:off x="7603631" y="1617783"/>
            <a:ext cx="3458754" cy="3277773"/>
          </a:xfrm>
          <a:prstGeom prst="rect">
            <a:avLst/>
          </a:prstGeom>
          <a:ln>
            <a:noFill/>
          </a:ln>
          <a:effectLst>
            <a:softEdge rad="112500"/>
          </a:effectLst>
        </p:spPr>
      </p:pic>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sz="quarter" idx="1"/>
          </p:nvPr>
        </p:nvPicPr>
        <p:blipFill>
          <a:blip r:embed="rId2" cstate="print">
            <a:extLst>
              <a:ext uri="{28A0092B-C50C-407E-A947-70E740481C1C}">
                <a14:useLocalDpi xmlns="" xmlns:a14="http://schemas.microsoft.com/office/drawing/2010/main" val="0"/>
              </a:ext>
            </a:extLst>
          </a:blip>
          <a:stretch>
            <a:fillRect/>
          </a:stretch>
        </p:blipFill>
        <p:spPr>
          <a:xfrm rot="16200000">
            <a:off x="2041072" y="-312719"/>
            <a:ext cx="5406243" cy="7208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Θέση κειμένου 2"/>
          <p:cNvSpPr>
            <a:spLocks noGrp="1"/>
          </p:cNvSpPr>
          <p:nvPr>
            <p:ph type="body" idx="2"/>
          </p:nvPr>
        </p:nvSpPr>
        <p:spPr>
          <a:xfrm>
            <a:off x="9042400" y="1956459"/>
            <a:ext cx="2645664" cy="3733800"/>
          </a:xfrm>
        </p:spPr>
        <p:txBody>
          <a:bodyPr/>
          <a:lstStyle/>
          <a:p>
            <a:r>
              <a:rPr lang="el-GR" dirty="0" smtClean="0"/>
              <a:t>      Το κάστρο </a:t>
            </a:r>
            <a:r>
              <a:rPr lang="el-GR" dirty="0" err="1" smtClean="0"/>
              <a:t>Χλεμούτσι</a:t>
            </a:r>
            <a:endParaRPr lang="el-GR" dirty="0" smtClean="0"/>
          </a:p>
          <a:p>
            <a:r>
              <a:rPr lang="el-GR" dirty="0"/>
              <a:t> </a:t>
            </a:r>
            <a:r>
              <a:rPr lang="el-GR" dirty="0" smtClean="0"/>
              <a:t>          χθες και σήμερα   </a:t>
            </a:r>
          </a:p>
          <a:p>
            <a:endParaRPr lang="el-GR" dirty="0" smtClean="0"/>
          </a:p>
          <a:p>
            <a:r>
              <a:rPr lang="el-GR" sz="2000" b="1" dirty="0" smtClean="0"/>
              <a:t>            1821-2021</a:t>
            </a:r>
          </a:p>
          <a:p>
            <a:r>
              <a:rPr lang="el-GR" dirty="0" smtClean="0"/>
              <a:t>        200 χρόνια από την </a:t>
            </a:r>
          </a:p>
          <a:p>
            <a:r>
              <a:rPr lang="el-GR" dirty="0"/>
              <a:t> </a:t>
            </a:r>
            <a:r>
              <a:rPr lang="el-GR" dirty="0" smtClean="0"/>
              <a:t>    Ελληνική Επανάσταση</a:t>
            </a:r>
            <a:endParaRPr lang="el-GR" dirty="0"/>
          </a:p>
        </p:txBody>
      </p:sp>
      <p:sp>
        <p:nvSpPr>
          <p:cNvPr id="4" name="Τίτλος 3"/>
          <p:cNvSpPr>
            <a:spLocks noGrp="1"/>
          </p:cNvSpPr>
          <p:nvPr>
            <p:ph type="title"/>
          </p:nvPr>
        </p:nvSpPr>
        <p:spPr>
          <a:xfrm>
            <a:off x="9042400" y="457200"/>
            <a:ext cx="2641600" cy="825335"/>
          </a:xfrm>
        </p:spPr>
        <p:txBody>
          <a:bodyPr/>
          <a:lstStyle/>
          <a:p>
            <a:r>
              <a:rPr lang="el-GR" dirty="0" smtClean="0"/>
              <a:t>    Δημιουργία αφίσας </a:t>
            </a:r>
            <a:endParaRPr lang="el-GR" dirty="0"/>
          </a:p>
        </p:txBody>
      </p:sp>
    </p:spTree>
    <p:extLst>
      <p:ext uri="{BB962C8B-B14F-4D97-AF65-F5344CB8AC3E}">
        <p14:creationId xmlns="" xmlns:p14="http://schemas.microsoft.com/office/powerpoint/2010/main" val="288318543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576775" y="1181686"/>
            <a:ext cx="11000936" cy="2893100"/>
          </a:xfrm>
          <a:prstGeom prst="rect">
            <a:avLst/>
          </a:prstGeom>
        </p:spPr>
        <p:txBody>
          <a:bodyPr wrap="square">
            <a:spAutoFit/>
          </a:bodyPr>
          <a:lstStyle/>
          <a:p>
            <a:pPr algn="just">
              <a:lnSpc>
                <a:spcPct val="150000"/>
              </a:lnSpc>
            </a:pPr>
            <a:r>
              <a:rPr lang="el-GR" sz="1400" i="1" dirty="0">
                <a:latin typeface="Times New Roman" panose="02020603050405020304" pitchFamily="18" charset="0"/>
                <a:ea typeface="Times New Roman" panose="02020603050405020304" pitchFamily="18" charset="0"/>
              </a:rPr>
              <a:t>Το παραμύθι δημιούργησαν τα παιδιά, με την καθοδήγηση των Νηπιαγωγών τους. Οι αρχικές ιδέες γύρω από την πλοκή ήταν των παιδιών. Επίσης, κάποιες λέξεις και εκφράσεις, γεγονός που καταδεικνύει πόσο πολύ τα «άγγιξε» η αναβίωση εκείνης της χρονικής περιόδου που  έγινε μέσα από τη λογοτεχνία. Οι Νηπιαγωγοί βοήθησαν στη συγγραφή και επιμέλεια του κειμένου. </a:t>
            </a:r>
          </a:p>
          <a:p>
            <a:pPr algn="just">
              <a:lnSpc>
                <a:spcPct val="150000"/>
              </a:lnSpc>
            </a:pPr>
            <a:r>
              <a:rPr lang="el-GR" sz="1400" i="1" dirty="0">
                <a:latin typeface="Times New Roman" panose="02020603050405020304" pitchFamily="18" charset="0"/>
                <a:ea typeface="Times New Roman" panose="02020603050405020304" pitchFamily="18" charset="0"/>
              </a:rPr>
              <a:t>Αρχικά παρατήρησαν και περιέγραψαν τις εικόνες και στη συνέχεια τις συνθέσανε προκειμένου να τις συμπεριλάβουν σε ένα ιστορικό παραμύθι (κατά το «ιστορικό μυθιστόρημα») γύρω από τα γεγονότα που διαδραματίστηκαν στην ευρύτερη περιοχή του κάστρου </a:t>
            </a:r>
            <a:r>
              <a:rPr lang="el-GR" sz="1400" i="1" dirty="0" err="1">
                <a:latin typeface="Times New Roman" panose="02020603050405020304" pitchFamily="18" charset="0"/>
                <a:ea typeface="Times New Roman" panose="02020603050405020304" pitchFamily="18" charset="0"/>
              </a:rPr>
              <a:t>Χλεμουτσίου</a:t>
            </a:r>
            <a:r>
              <a:rPr lang="el-GR" sz="1400" i="1" dirty="0">
                <a:latin typeface="Times New Roman" panose="02020603050405020304" pitchFamily="18" charset="0"/>
                <a:ea typeface="Times New Roman" panose="02020603050405020304" pitchFamily="18" charset="0"/>
              </a:rPr>
              <a:t> στις 8  Νοεμβρίου του 1825. </a:t>
            </a:r>
          </a:p>
          <a:p>
            <a:pPr algn="just">
              <a:lnSpc>
                <a:spcPct val="150000"/>
              </a:lnSpc>
            </a:pPr>
            <a:r>
              <a:rPr lang="el-GR" sz="1400" i="1" dirty="0">
                <a:latin typeface="Times New Roman" panose="02020603050405020304" pitchFamily="18" charset="0"/>
                <a:ea typeface="Times New Roman" panose="02020603050405020304" pitchFamily="18" charset="0"/>
              </a:rPr>
              <a:t>Πρόκειται για μια μυθοπλασία βασισμένη σε ιστορικά καταγεγραμμένα γεγονότα, όπως είναι η νεροποντή που κατέστρεψε τον οπλισμό των Επαναστατών και έτσι σφαγιάσθηκαν όλοι (μεταξύ των οποίων και ο οπλαρχηγός Βέρας),  εκτός από έναν που γλίτωσε και   έτρεξε στο κάστρο να αναγγείλει την έκβαση της μάχης</a:t>
            </a:r>
            <a:endParaRPr lang="el-GR" sz="1400" dirty="0"/>
          </a:p>
          <a:p>
            <a:pPr algn="just"/>
            <a:endParaRPr lang="el-GR" sz="1400" dirty="0"/>
          </a:p>
        </p:txBody>
      </p:sp>
      <p:sp>
        <p:nvSpPr>
          <p:cNvPr id="6" name="5 - Τίτλος"/>
          <p:cNvSpPr>
            <a:spLocks noGrp="1"/>
          </p:cNvSpPr>
          <p:nvPr>
            <p:ph type="title"/>
          </p:nvPr>
        </p:nvSpPr>
        <p:spPr>
          <a:xfrm>
            <a:off x="2042556" y="457200"/>
            <a:ext cx="4836546" cy="499403"/>
          </a:xfrm>
        </p:spPr>
        <p:txBody>
          <a:bodyPr>
            <a:normAutofit fontScale="90000"/>
          </a:bodyPr>
          <a:lstStyle/>
          <a:p>
            <a:r>
              <a:rPr lang="el-GR" dirty="0" smtClean="0"/>
              <a:t>Συγγραφή παραμυθιού:   « Το γενναίο ελληνόπουλο»</a:t>
            </a:r>
            <a:endParaRPr lang="el-GR" dirty="0"/>
          </a:p>
        </p:txBody>
      </p:sp>
      <p:pic>
        <p:nvPicPr>
          <p:cNvPr id="7" name="6 - Εικόνα" descr="C:\Users\user\Desktop\1821\φωτο\Στιγμιότυπο οθόνης 2021-02-23 205156.png"/>
          <p:cNvPicPr/>
          <p:nvPr/>
        </p:nvPicPr>
        <p:blipFill rotWithShape="1">
          <a:blip r:embed="rId2" cstate="print">
            <a:extLst>
              <a:ext uri="{28A0092B-C50C-407E-A947-70E740481C1C}">
                <a14:useLocalDpi xmlns="" xmlns:a14="http://schemas.microsoft.com/office/drawing/2010/main" val="0"/>
              </a:ext>
            </a:extLst>
          </a:blip>
          <a:srcRect l="-276" t="18565" r="5408" b="-233"/>
          <a:stretch/>
        </p:blipFill>
        <p:spPr bwMode="auto">
          <a:xfrm>
            <a:off x="6734023" y="4039832"/>
            <a:ext cx="1601482" cy="1712459"/>
          </a:xfrm>
          <a:prstGeom prst="rect">
            <a:avLst/>
          </a:prstGeom>
          <a:ln w="88900" cap="sq" cmpd="thickThin">
            <a:solidFill>
              <a:schemeClr val="bg1">
                <a:lumMod val="85000"/>
                <a:lumOff val="15000"/>
              </a:schemeClr>
            </a:solidFill>
            <a:prstDash val="solid"/>
            <a:miter lim="800000"/>
          </a:ln>
          <a:effectLst>
            <a:innerShdw blurRad="76200">
              <a:srgbClr val="000000"/>
            </a:innerShdw>
          </a:effectLst>
          <a:extLst>
            <a:ext uri="{53640926-AAD7-44D8-BBD7-CCE9431645EC}">
              <a14:shadowObscured xmlns="" xmlns:a14="http://schemas.microsoft.com/office/drawing/2010/main"/>
            </a:ext>
          </a:extLst>
        </p:spPr>
      </p:pic>
      <p:pic>
        <p:nvPicPr>
          <p:cNvPr id="8" name="7 - Εικόνα" descr="C:\Users\user\Desktop\ΧΛΕΜΟΥΤΣΙ\ΦΩΤΟΓΡΑΦΙΕΣ\ΑΚΡΟΜΟΛΙΟ-2020-03-24-ΜΑΧΗ-ΒΑΡΘΟΛΟΜΙΟ-ΦΩΤΟ.jpg"/>
          <p:cNvPicPr/>
          <p:nvPr/>
        </p:nvPicPr>
        <p:blipFill rotWithShape="1">
          <a:blip r:embed="rId3" cstate="print">
            <a:extLst>
              <a:ext uri="{28A0092B-C50C-407E-A947-70E740481C1C}">
                <a14:useLocalDpi xmlns="" xmlns:a14="http://schemas.microsoft.com/office/drawing/2010/main" val="0"/>
              </a:ext>
            </a:extLst>
          </a:blip>
          <a:srcRect l="16937" t="9449" r="19123"/>
          <a:stretch/>
        </p:blipFill>
        <p:spPr bwMode="auto">
          <a:xfrm>
            <a:off x="3944886" y="4074786"/>
            <a:ext cx="2075904" cy="1677505"/>
          </a:xfrm>
          <a:prstGeom prst="rect">
            <a:avLst/>
          </a:prstGeom>
          <a:ln w="88900" cap="sq" cmpd="thickThin">
            <a:solidFill>
              <a:schemeClr val="bg1">
                <a:lumMod val="85000"/>
                <a:lumOff val="15000"/>
              </a:schemeClr>
            </a:solidFill>
            <a:prstDash val="solid"/>
            <a:miter lim="800000"/>
          </a:ln>
          <a:effectLst>
            <a:innerShdw blurRad="76200">
              <a:srgbClr val="000000"/>
            </a:innerShdw>
          </a:effectLst>
          <a:extLst>
            <a:ext uri="{53640926-AAD7-44D8-BBD7-CCE9431645EC}">
              <a14:shadowObscured xmlns="" xmlns:a14="http://schemas.microsoft.com/office/drawing/2010/main"/>
            </a:ext>
          </a:extLst>
        </p:spPr>
      </p:pic>
      <p:pic>
        <p:nvPicPr>
          <p:cNvPr id="9" name="8 - Εικόνα" descr="C:\Users\user\Desktop\ΧΛΕΜΟΥΤΣΙ\ΦΩΤΟΓΡΑΦΙΕΣ\images (1).jpg"/>
          <p:cNvPicPr/>
          <p:nvPr/>
        </p:nvPicPr>
        <p:blipFill rotWithShape="1">
          <a:blip r:embed="rId4" cstate="print">
            <a:extLst>
              <a:ext uri="{28A0092B-C50C-407E-A947-70E740481C1C}">
                <a14:useLocalDpi xmlns="" xmlns:a14="http://schemas.microsoft.com/office/drawing/2010/main" val="0"/>
              </a:ext>
            </a:extLst>
          </a:blip>
          <a:srcRect t="7438" r="11767"/>
          <a:stretch/>
        </p:blipFill>
        <p:spPr bwMode="auto">
          <a:xfrm>
            <a:off x="1320480" y="4082511"/>
            <a:ext cx="1889153" cy="1669780"/>
          </a:xfrm>
          <a:prstGeom prst="rect">
            <a:avLst/>
          </a:prstGeom>
          <a:ln w="88900" cap="sq" cmpd="thickThin">
            <a:solidFill>
              <a:schemeClr val="bg1">
                <a:lumMod val="85000"/>
                <a:lumOff val="15000"/>
              </a:schemeClr>
            </a:solidFill>
            <a:prstDash val="solid"/>
            <a:miter lim="800000"/>
          </a:ln>
          <a:effectLst>
            <a:innerShdw blurRad="76200">
              <a:srgbClr val="000000"/>
            </a:innerShdw>
          </a:effectLst>
          <a:extLst>
            <a:ext uri="{53640926-AAD7-44D8-BBD7-CCE9431645EC}">
              <a14:shadowObscured xmlns="" xmlns:a14="http://schemas.microsoft.com/office/drawing/2010/main"/>
            </a:ext>
          </a:extLst>
        </p:spPr>
      </p:pic>
      <p:pic>
        <p:nvPicPr>
          <p:cNvPr id="10" name="9 - Εικόνα" descr="C:\Users\user\Desktop\ΧΛΕΜΟΥΤΣΙ\ΦΩΤΟΓΡΑΦΙΕΣ\unnamed (6).jpg"/>
          <p:cNvPicPr/>
          <p:nvPr/>
        </p:nvPicPr>
        <p:blipFill rotWithShape="1">
          <a:blip r:embed="rId5" cstate="print">
            <a:extLst>
              <a:ext uri="{28A0092B-C50C-407E-A947-70E740481C1C}">
                <a14:useLocalDpi xmlns="" xmlns:a14="http://schemas.microsoft.com/office/drawing/2010/main" val="0"/>
              </a:ext>
            </a:extLst>
          </a:blip>
          <a:srcRect l="29297" t="22533" r="39844" b="30633"/>
          <a:stretch/>
        </p:blipFill>
        <p:spPr bwMode="auto">
          <a:xfrm>
            <a:off x="9226908" y="4030095"/>
            <a:ext cx="1539119" cy="1687242"/>
          </a:xfrm>
          <a:prstGeom prst="rect">
            <a:avLst/>
          </a:prstGeom>
          <a:ln w="88900" cap="sq" cmpd="thickThin">
            <a:solidFill>
              <a:schemeClr val="bg1">
                <a:lumMod val="85000"/>
                <a:lumOff val="15000"/>
              </a:schemeClr>
            </a:solidFill>
            <a:prstDash val="solid"/>
            <a:miter lim="800000"/>
          </a:ln>
          <a:effectLst>
            <a:innerShdw blurRad="76200">
              <a:srgbClr val="000000"/>
            </a:innerShdw>
          </a:effectLst>
          <a:extLst>
            <a:ext uri="{53640926-AAD7-44D8-BBD7-CCE9431645EC}">
              <a14:shadowObscured xmlns="" xmlns:a14="http://schemas.microsoft.com/office/drawing/2010/main"/>
            </a:ext>
          </a:extLst>
        </p:spPr>
      </p:pic>
      <p:sp>
        <p:nvSpPr>
          <p:cNvPr id="11" name="Στρογγυλεμένο ορθογώνιο 10"/>
          <p:cNvSpPr/>
          <p:nvPr/>
        </p:nvSpPr>
        <p:spPr>
          <a:xfrm>
            <a:off x="7300035" y="392753"/>
            <a:ext cx="2903974" cy="62829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u="sng" dirty="0">
                <a:hlinkClick r:id="rId6"/>
              </a:rPr>
              <a:t>https://anyflip.com/hzpiq/bmyl/</a:t>
            </a:r>
            <a:r>
              <a:rPr lang="en-US" sz="1400" dirty="0"/>
              <a:t> </a:t>
            </a:r>
            <a:endParaRPr lang="el-GR" sz="1400" dirty="0"/>
          </a:p>
        </p:txBody>
      </p:sp>
      <p:sp>
        <p:nvSpPr>
          <p:cNvPr id="12" name="11 - Ορθογώνιο"/>
          <p:cNvSpPr/>
          <p:nvPr/>
        </p:nvSpPr>
        <p:spPr>
          <a:xfrm>
            <a:off x="3849858" y="5879348"/>
            <a:ext cx="8342142" cy="369332"/>
          </a:xfrm>
          <a:prstGeom prst="rect">
            <a:avLst/>
          </a:prstGeom>
        </p:spPr>
        <p:txBody>
          <a:bodyPr wrap="square">
            <a:spAutoFit/>
          </a:bodyPr>
          <a:lstStyle/>
          <a:p>
            <a:r>
              <a:rPr lang="el-GR" dirty="0" smtClean="0">
                <a:solidFill>
                  <a:schemeClr val="accent3">
                    <a:lumMod val="60000"/>
                    <a:lumOff val="40000"/>
                  </a:schemeClr>
                </a:solidFill>
                <a:latin typeface="Arial" pitchFamily="34" charset="0"/>
                <a:cs typeface="Arial" pitchFamily="34" charset="0"/>
              </a:rPr>
              <a:t> </a:t>
            </a:r>
            <a:r>
              <a:rPr lang="en-US" dirty="0" smtClean="0">
                <a:solidFill>
                  <a:schemeClr val="accent3">
                    <a:lumMod val="60000"/>
                    <a:lumOff val="40000"/>
                  </a:schemeClr>
                </a:solidFill>
                <a:latin typeface="Arial" pitchFamily="34" charset="0"/>
                <a:cs typeface="Arial" pitchFamily="34" charset="0"/>
              </a:rPr>
              <a:t>*   </a:t>
            </a:r>
            <a:r>
              <a:rPr lang="el-GR" sz="1200" i="1" u="sng" dirty="0" smtClean="0">
                <a:latin typeface="Arial" pitchFamily="34" charset="0"/>
                <a:cs typeface="Arial" pitchFamily="34" charset="0"/>
              </a:rPr>
              <a:t>Προκειμένου να ανοίξει  ο σύνδεσμος   κάνουμε δεξί κλικ και επιλέγουμε άνοιγμα υπερσύνδεσης</a:t>
            </a:r>
            <a:endParaRPr lang="el-GR" sz="1200" dirty="0"/>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8557145" y="1139483"/>
            <a:ext cx="2537999" cy="4389120"/>
          </a:xfrm>
        </p:spPr>
        <p:txBody>
          <a:bodyPr>
            <a:normAutofit/>
          </a:bodyPr>
          <a:lstStyle/>
          <a:p>
            <a:pPr algn="ctr">
              <a:lnSpc>
                <a:spcPct val="150000"/>
              </a:lnSpc>
            </a:pPr>
            <a:r>
              <a:rPr lang="el-GR" dirty="0" smtClean="0"/>
              <a:t>  </a:t>
            </a:r>
            <a:r>
              <a:rPr lang="el-GR" dirty="0" err="1" smtClean="0"/>
              <a:t>Συννεφόλεξο</a:t>
            </a:r>
            <a:r>
              <a:rPr lang="el-GR" dirty="0" smtClean="0"/>
              <a:t/>
            </a:r>
            <a:br>
              <a:rPr lang="el-GR" dirty="0" smtClean="0"/>
            </a:br>
            <a:r>
              <a:rPr lang="en-US" dirty="0" smtClean="0"/>
              <a:t> </a:t>
            </a:r>
            <a:r>
              <a:rPr lang="el-GR" dirty="0" smtClean="0"/>
              <a:t>(</a:t>
            </a:r>
            <a:r>
              <a:rPr lang="en-US" dirty="0" smtClean="0"/>
              <a:t>tag cloud)</a:t>
            </a:r>
            <a:r>
              <a:rPr lang="el-GR" dirty="0" smtClean="0"/>
              <a:t> </a:t>
            </a:r>
            <a:br>
              <a:rPr lang="el-GR" dirty="0" smtClean="0"/>
            </a:br>
            <a:r>
              <a:rPr lang="el-GR" dirty="0"/>
              <a:t/>
            </a:r>
            <a:br>
              <a:rPr lang="el-GR" dirty="0"/>
            </a:br>
            <a:r>
              <a:rPr lang="el-GR" dirty="0" smtClean="0"/>
              <a:t>βασισμένο στην ερώτηση </a:t>
            </a:r>
            <a:br>
              <a:rPr lang="el-GR" dirty="0" smtClean="0"/>
            </a:br>
            <a:r>
              <a:rPr lang="el-GR" dirty="0" smtClean="0"/>
              <a:t>«τι σου έρχεται στο μυαλό </a:t>
            </a:r>
            <a:br>
              <a:rPr lang="el-GR" dirty="0" smtClean="0"/>
            </a:br>
            <a:r>
              <a:rPr lang="el-GR" dirty="0" smtClean="0"/>
              <a:t>όταν ακούς τη λέξη ΧΛΕΜΟΥΤΣΙ;</a:t>
            </a:r>
            <a:br>
              <a:rPr lang="el-GR" dirty="0" smtClean="0"/>
            </a:br>
            <a:r>
              <a:rPr lang="el-GR" dirty="0" smtClean="0"/>
              <a:t>              </a:t>
            </a:r>
            <a:endParaRPr lang="el-GR" dirty="0"/>
          </a:p>
        </p:txBody>
      </p:sp>
      <p:pic>
        <p:nvPicPr>
          <p:cNvPr id="1027" name="Picture 3" descr="C:\Users\ΙΩΑΝΝΑ\Desktop\ΧΛΕΜΟΥΤΣΙ\Στιγμιότυπο οθόνης 2021-02-24 200743.png"/>
          <p:cNvPicPr>
            <a:picLocks noGrp="1" noChangeAspect="1" noChangeArrowheads="1"/>
          </p:cNvPicPr>
          <p:nvPr>
            <p:ph sz="quarter" idx="1"/>
          </p:nvPr>
        </p:nvPicPr>
        <p:blipFill>
          <a:blip r:embed="rId2" cstate="print"/>
          <a:srcRect/>
          <a:stretch>
            <a:fillRect/>
          </a:stretch>
        </p:blipFill>
        <p:spPr bwMode="auto">
          <a:xfrm>
            <a:off x="2053883" y="799502"/>
            <a:ext cx="5528604" cy="49533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 xmlns:p14="http://schemas.microsoft.com/office/powerpoint/2010/main" val="417696882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6682154" y="506437"/>
            <a:ext cx="4234375" cy="351694"/>
          </a:xfrm>
        </p:spPr>
        <p:txBody>
          <a:bodyPr>
            <a:noAutofit/>
          </a:bodyPr>
          <a:lstStyle/>
          <a:p>
            <a:r>
              <a:rPr lang="el-GR" dirty="0" smtClean="0"/>
              <a:t>Διαδικτυακά- </a:t>
            </a:r>
            <a:r>
              <a:rPr lang="el-GR" dirty="0" err="1" smtClean="0"/>
              <a:t>Διαδραστικά</a:t>
            </a:r>
            <a:r>
              <a:rPr lang="el-GR" dirty="0" smtClean="0"/>
              <a:t> παιχνίδια</a:t>
            </a:r>
            <a:endParaRPr lang="el-GR" dirty="0"/>
          </a:p>
        </p:txBody>
      </p:sp>
      <p:pic>
        <p:nvPicPr>
          <p:cNvPr id="8" name="4 - Θέση περιεχομένου" descr="ΚΟΥΙΖ.png"/>
          <p:cNvPicPr>
            <a:picLocks noChangeAspect="1"/>
          </p:cNvPicPr>
          <p:nvPr/>
        </p:nvPicPr>
        <p:blipFill>
          <a:blip r:embed="rId2" cstate="print"/>
          <a:stretch>
            <a:fillRect/>
          </a:stretch>
        </p:blipFill>
        <p:spPr>
          <a:xfrm>
            <a:off x="4678702" y="843697"/>
            <a:ext cx="3185139" cy="1885436"/>
          </a:xfrm>
          <a:prstGeom prst="rect">
            <a:avLst/>
          </a:prstGeom>
          <a:ln>
            <a:noFill/>
          </a:ln>
          <a:effectLst>
            <a:outerShdw blurRad="190500" algn="tl" rotWithShape="0">
              <a:srgbClr val="000000">
                <a:alpha val="70000"/>
              </a:srgbClr>
            </a:outerShdw>
          </a:effectLst>
        </p:spPr>
      </p:pic>
      <p:pic>
        <p:nvPicPr>
          <p:cNvPr id="10" name="9 - Εικόνα" descr="C:\Users\user\Desktop\ΧΛΕΜΟΥΤΣΙ\ΜΕΜΟ.pn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3478" y="844063"/>
            <a:ext cx="3233611" cy="1842868"/>
          </a:xfrm>
          <a:prstGeom prst="rect">
            <a:avLst/>
          </a:prstGeom>
          <a:ln>
            <a:noFill/>
          </a:ln>
          <a:effectLst>
            <a:outerShdw blurRad="190500" algn="tl" rotWithShape="0">
              <a:srgbClr val="000000">
                <a:alpha val="70000"/>
              </a:srgbClr>
            </a:outerShdw>
          </a:effectLst>
        </p:spPr>
      </p:pic>
      <p:pic>
        <p:nvPicPr>
          <p:cNvPr id="11" name="10 - Εικόνα" descr="C:\Users\user\Desktop\ΧΛΕΜΟΥΤΣΙ\ΑΡΧΙΚΟ ΓΡΑΜΜΑ.pn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44062" y="3798278"/>
            <a:ext cx="3221501" cy="1788591"/>
          </a:xfrm>
          <a:prstGeom prst="rect">
            <a:avLst/>
          </a:prstGeom>
          <a:ln>
            <a:noFill/>
          </a:ln>
          <a:effectLst>
            <a:outerShdw blurRad="190500" algn="tl" rotWithShape="0">
              <a:srgbClr val="000000">
                <a:alpha val="70000"/>
              </a:srgbClr>
            </a:outerShdw>
          </a:effectLst>
        </p:spPr>
      </p:pic>
      <p:pic>
        <p:nvPicPr>
          <p:cNvPr id="12" name="11 - Εικόνα" descr="C:\Users\user\Desktop\ΧΛΕΜΟΥΤΣΙ\ΜΑΝΤΕΥΩ ΤΗ ΛΕΞΗ.pn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27515" y="3812346"/>
            <a:ext cx="3094122" cy="1834920"/>
          </a:xfrm>
          <a:prstGeom prst="rect">
            <a:avLst/>
          </a:prstGeom>
          <a:ln>
            <a:noFill/>
          </a:ln>
          <a:effectLst>
            <a:outerShdw blurRad="190500" algn="tl" rotWithShape="0">
              <a:srgbClr val="000000">
                <a:alpha val="70000"/>
              </a:srgbClr>
            </a:outerShdw>
          </a:effectLst>
        </p:spPr>
      </p:pic>
      <p:pic>
        <p:nvPicPr>
          <p:cNvPr id="13" name="12 - Εικόνα" descr="C:\Users\user\Desktop\ΧΛΕΜΟΥΤΣΙ\ΣΤΑΥΡΟΛΕΞΟ.pn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285870" y="872196"/>
            <a:ext cx="3249637" cy="1920221"/>
          </a:xfrm>
          <a:prstGeom prst="rect">
            <a:avLst/>
          </a:prstGeom>
          <a:ln>
            <a:noFill/>
          </a:ln>
          <a:effectLst>
            <a:outerShdw blurRad="190500" algn="tl" rotWithShape="0">
              <a:srgbClr val="000000">
                <a:alpha val="70000"/>
              </a:srgbClr>
            </a:outerShdw>
          </a:effectLst>
        </p:spPr>
      </p:pic>
      <p:pic>
        <p:nvPicPr>
          <p:cNvPr id="14" name="Picture 2" descr="C:\Users\ΙΩΑΝΝΑ\Desktop\ΧΛΕΜΟΥΤΣΙ\ΠΑΖΛ.png"/>
          <p:cNvPicPr>
            <a:picLocks noGrp="1" noChangeAspect="1" noChangeArrowheads="1"/>
          </p:cNvPicPr>
          <p:nvPr>
            <p:ph sz="quarter" idx="1"/>
          </p:nvPr>
        </p:nvPicPr>
        <p:blipFill>
          <a:blip r:embed="rId7" cstate="print"/>
          <a:srcRect/>
          <a:stretch>
            <a:fillRect/>
          </a:stretch>
        </p:blipFill>
        <p:spPr bwMode="auto">
          <a:xfrm>
            <a:off x="8281210" y="3742007"/>
            <a:ext cx="3221271" cy="1814732"/>
          </a:xfrm>
          <a:prstGeom prst="rect">
            <a:avLst/>
          </a:prstGeom>
          <a:ln>
            <a:noFill/>
          </a:ln>
          <a:effectLst>
            <a:outerShdw blurRad="190500" algn="tl" rotWithShape="0">
              <a:srgbClr val="000000">
                <a:alpha val="70000"/>
              </a:srgbClr>
            </a:outerShdw>
          </a:effectLst>
        </p:spPr>
      </p:pic>
      <p:sp>
        <p:nvSpPr>
          <p:cNvPr id="15" name="14 - Στρογγυλεμένο ορθογώνιο"/>
          <p:cNvSpPr/>
          <p:nvPr/>
        </p:nvSpPr>
        <p:spPr>
          <a:xfrm>
            <a:off x="8243668" y="5598941"/>
            <a:ext cx="3404379" cy="548641"/>
          </a:xfrm>
          <a:prstGeom prst="roundRect">
            <a:avLst/>
          </a:prstGeom>
          <a:solidFill>
            <a:schemeClr val="tx1"/>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u="sng" dirty="0" smtClean="0">
                <a:hlinkClick r:id="rId8"/>
              </a:rPr>
              <a:t>https://www.jigsawplanet.com/?rc=play&amp;pid=1e87a4075dc2</a:t>
            </a:r>
            <a:endParaRPr lang="el-GR" sz="1200" dirty="0"/>
          </a:p>
        </p:txBody>
      </p:sp>
      <p:sp>
        <p:nvSpPr>
          <p:cNvPr id="16" name="15 - Στρογγυλεμένο ορθογώνιο"/>
          <p:cNvSpPr/>
          <p:nvPr/>
        </p:nvSpPr>
        <p:spPr>
          <a:xfrm>
            <a:off x="8114714" y="2726787"/>
            <a:ext cx="3575538" cy="548641"/>
          </a:xfrm>
          <a:prstGeom prst="roundRect">
            <a:avLst/>
          </a:prstGeom>
          <a:solidFill>
            <a:schemeClr val="tx1"/>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u="sng" dirty="0" smtClean="0">
                <a:hlinkClick r:id="rId9"/>
              </a:rPr>
              <a:t>https://learningapps.org/display?v=p25o0qwhc21</a:t>
            </a:r>
            <a:r>
              <a:rPr lang="el-GR" sz="1200" dirty="0" smtClean="0"/>
              <a:t> </a:t>
            </a:r>
            <a:endParaRPr lang="el-GR" sz="1200" dirty="0"/>
          </a:p>
        </p:txBody>
      </p:sp>
      <p:sp>
        <p:nvSpPr>
          <p:cNvPr id="17" name="16 - Στρογγυλεμένο ορθογώνιο"/>
          <p:cNvSpPr/>
          <p:nvPr/>
        </p:nvSpPr>
        <p:spPr>
          <a:xfrm>
            <a:off x="4654062" y="5638799"/>
            <a:ext cx="3404379" cy="548641"/>
          </a:xfrm>
          <a:prstGeom prst="roundRect">
            <a:avLst/>
          </a:prstGeom>
          <a:solidFill>
            <a:schemeClr val="tx1"/>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u="sng" dirty="0" smtClean="0">
                <a:hlinkClick r:id="rId10"/>
              </a:rPr>
              <a:t>https</a:t>
            </a:r>
            <a:r>
              <a:rPr lang="el-GR" sz="1200" u="sng" dirty="0" smtClean="0">
                <a:hlinkClick r:id="rId10"/>
              </a:rPr>
              <a:t>://</a:t>
            </a:r>
            <a:r>
              <a:rPr lang="en-US" sz="1200" u="sng" dirty="0" err="1" smtClean="0">
                <a:hlinkClick r:id="rId10"/>
              </a:rPr>
              <a:t>learningapps</a:t>
            </a:r>
            <a:r>
              <a:rPr lang="el-GR" sz="1200" u="sng" dirty="0" smtClean="0">
                <a:hlinkClick r:id="rId10"/>
              </a:rPr>
              <a:t>.</a:t>
            </a:r>
            <a:r>
              <a:rPr lang="en-US" sz="1200" u="sng" dirty="0" smtClean="0">
                <a:hlinkClick r:id="rId10"/>
              </a:rPr>
              <a:t>org</a:t>
            </a:r>
            <a:r>
              <a:rPr lang="el-GR" sz="1200" u="sng" dirty="0" smtClean="0">
                <a:hlinkClick r:id="rId10"/>
              </a:rPr>
              <a:t>/</a:t>
            </a:r>
            <a:r>
              <a:rPr lang="en-US" sz="1200" u="sng" dirty="0" smtClean="0">
                <a:hlinkClick r:id="rId10"/>
              </a:rPr>
              <a:t>display</a:t>
            </a:r>
            <a:r>
              <a:rPr lang="el-GR" sz="1200" u="sng" dirty="0" smtClean="0">
                <a:hlinkClick r:id="rId10"/>
              </a:rPr>
              <a:t>?</a:t>
            </a:r>
            <a:r>
              <a:rPr lang="en-US" sz="1200" u="sng" dirty="0" smtClean="0">
                <a:hlinkClick r:id="rId10"/>
              </a:rPr>
              <a:t>v</a:t>
            </a:r>
            <a:r>
              <a:rPr lang="el-GR" sz="1200" u="sng" dirty="0" smtClean="0">
                <a:hlinkClick r:id="rId10"/>
              </a:rPr>
              <a:t>=</a:t>
            </a:r>
            <a:r>
              <a:rPr lang="en-US" sz="1200" u="sng" dirty="0" err="1" smtClean="0">
                <a:hlinkClick r:id="rId10"/>
              </a:rPr>
              <a:t>pmjr</a:t>
            </a:r>
            <a:r>
              <a:rPr lang="el-GR" sz="1200" u="sng" dirty="0" smtClean="0">
                <a:hlinkClick r:id="rId10"/>
              </a:rPr>
              <a:t>0</a:t>
            </a:r>
            <a:r>
              <a:rPr lang="en-US" sz="1200" u="sng" dirty="0" smtClean="0">
                <a:hlinkClick r:id="rId10"/>
              </a:rPr>
              <a:t>u</a:t>
            </a:r>
            <a:r>
              <a:rPr lang="el-GR" sz="1200" u="sng" dirty="0" smtClean="0">
                <a:hlinkClick r:id="rId10"/>
              </a:rPr>
              <a:t>4</a:t>
            </a:r>
            <a:r>
              <a:rPr lang="en-US" sz="1200" u="sng" dirty="0" smtClean="0">
                <a:hlinkClick r:id="rId10"/>
              </a:rPr>
              <a:t>b</a:t>
            </a:r>
            <a:r>
              <a:rPr lang="el-GR" sz="1200" u="sng" dirty="0" smtClean="0">
                <a:hlinkClick r:id="rId10"/>
              </a:rPr>
              <a:t>221</a:t>
            </a:r>
            <a:r>
              <a:rPr lang="el-GR" sz="1200" dirty="0" smtClean="0"/>
              <a:t> </a:t>
            </a:r>
            <a:endParaRPr lang="el-GR" sz="1200" dirty="0"/>
          </a:p>
        </p:txBody>
      </p:sp>
      <p:sp>
        <p:nvSpPr>
          <p:cNvPr id="18" name="17 - Στρογγυλεμένο ορθογώνιο"/>
          <p:cNvSpPr/>
          <p:nvPr/>
        </p:nvSpPr>
        <p:spPr>
          <a:xfrm>
            <a:off x="4583723" y="2740855"/>
            <a:ext cx="3404379" cy="846407"/>
          </a:xfrm>
          <a:prstGeom prst="roundRect">
            <a:avLst/>
          </a:prstGeom>
          <a:solidFill>
            <a:schemeClr val="tx1"/>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800" u="sng" dirty="0" smtClean="0">
                <a:hlinkClick r:id="rId11"/>
              </a:rPr>
              <a:t>https://wordwall.net/resource/12237974/%cf%84%ce%bf-%ce%ba%ce%bf%cf%85%ce%b9%ce%b6-%cf%84%ce%bf%cf%85-%ce%ba%ce%b1%cf%83%cf%84%cf%81%ce%bf%cf%85-%cf%87%ce%bb%ce%b5%ce%bc%ce%bf%cf%85%cf%84%cf%83%ce%b9</a:t>
            </a:r>
            <a:endParaRPr lang="el-GR" sz="800" dirty="0"/>
          </a:p>
        </p:txBody>
      </p:sp>
      <p:sp>
        <p:nvSpPr>
          <p:cNvPr id="19" name="18 - Στρογγυλεμένο ορθογώνιο"/>
          <p:cNvSpPr/>
          <p:nvPr/>
        </p:nvSpPr>
        <p:spPr>
          <a:xfrm>
            <a:off x="492369" y="2724442"/>
            <a:ext cx="3568503" cy="548641"/>
          </a:xfrm>
          <a:prstGeom prst="roundRect">
            <a:avLst/>
          </a:prstGeom>
          <a:solidFill>
            <a:schemeClr val="tx1"/>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u="sng" dirty="0" smtClean="0">
                <a:hlinkClick r:id="rId12"/>
              </a:rPr>
              <a:t>https://learningapps.org/display?v=pk34pyrhc21</a:t>
            </a:r>
            <a:r>
              <a:rPr lang="el-GR" sz="1200" dirty="0" smtClean="0"/>
              <a:t> </a:t>
            </a:r>
            <a:endParaRPr lang="el-GR" sz="1200" dirty="0"/>
          </a:p>
        </p:txBody>
      </p:sp>
      <p:sp>
        <p:nvSpPr>
          <p:cNvPr id="20" name="19 - Στρογγυλεμένο ορθογώνιο"/>
          <p:cNvSpPr/>
          <p:nvPr/>
        </p:nvSpPr>
        <p:spPr>
          <a:xfrm>
            <a:off x="576775" y="5662246"/>
            <a:ext cx="3622429" cy="548641"/>
          </a:xfrm>
          <a:prstGeom prst="roundRect">
            <a:avLst/>
          </a:prstGeom>
          <a:solidFill>
            <a:schemeClr val="tx1"/>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u="sng" dirty="0" smtClean="0">
                <a:hlinkClick r:id="rId13"/>
              </a:rPr>
              <a:t>https</a:t>
            </a:r>
            <a:r>
              <a:rPr lang="el-GR" sz="1200" u="sng" dirty="0" smtClean="0">
                <a:hlinkClick r:id="rId13"/>
              </a:rPr>
              <a:t>://</a:t>
            </a:r>
            <a:r>
              <a:rPr lang="en-US" sz="1200" u="sng" dirty="0" err="1" smtClean="0">
                <a:hlinkClick r:id="rId13"/>
              </a:rPr>
              <a:t>learningapps</a:t>
            </a:r>
            <a:r>
              <a:rPr lang="el-GR" sz="1200" u="sng" dirty="0" smtClean="0">
                <a:hlinkClick r:id="rId13"/>
              </a:rPr>
              <a:t>.</a:t>
            </a:r>
            <a:r>
              <a:rPr lang="en-US" sz="1200" u="sng" dirty="0" smtClean="0">
                <a:hlinkClick r:id="rId13"/>
              </a:rPr>
              <a:t>org</a:t>
            </a:r>
            <a:r>
              <a:rPr lang="el-GR" sz="1200" u="sng" dirty="0" smtClean="0">
                <a:hlinkClick r:id="rId13"/>
              </a:rPr>
              <a:t>/</a:t>
            </a:r>
            <a:r>
              <a:rPr lang="en-US" sz="1200" u="sng" dirty="0" smtClean="0">
                <a:hlinkClick r:id="rId13"/>
              </a:rPr>
              <a:t>display</a:t>
            </a:r>
            <a:r>
              <a:rPr lang="el-GR" sz="1200" u="sng" dirty="0" smtClean="0">
                <a:hlinkClick r:id="rId13"/>
              </a:rPr>
              <a:t>?</a:t>
            </a:r>
            <a:r>
              <a:rPr lang="en-US" sz="1200" u="sng" dirty="0" smtClean="0">
                <a:hlinkClick r:id="rId13"/>
              </a:rPr>
              <a:t>v</a:t>
            </a:r>
            <a:r>
              <a:rPr lang="el-GR" sz="1200" u="sng" dirty="0" smtClean="0">
                <a:hlinkClick r:id="rId13"/>
              </a:rPr>
              <a:t>=</a:t>
            </a:r>
            <a:r>
              <a:rPr lang="en-US" sz="1200" u="sng" dirty="0" err="1" smtClean="0">
                <a:hlinkClick r:id="rId13"/>
              </a:rPr>
              <a:t>pnthwgm</a:t>
            </a:r>
            <a:r>
              <a:rPr lang="el-GR" sz="1200" u="sng" dirty="0" smtClean="0">
                <a:hlinkClick r:id="rId13"/>
              </a:rPr>
              <a:t>2521</a:t>
            </a:r>
            <a:r>
              <a:rPr lang="el-GR" sz="1200" dirty="0" smtClean="0"/>
              <a:t> </a:t>
            </a:r>
            <a:endParaRPr lang="el-GR" sz="1200" dirty="0"/>
          </a:p>
        </p:txBody>
      </p:sp>
      <p:sp>
        <p:nvSpPr>
          <p:cNvPr id="21" name="20 - Ορθογώνιο"/>
          <p:cNvSpPr/>
          <p:nvPr/>
        </p:nvSpPr>
        <p:spPr>
          <a:xfrm>
            <a:off x="2457156" y="6273243"/>
            <a:ext cx="8342142" cy="369332"/>
          </a:xfrm>
          <a:prstGeom prst="rect">
            <a:avLst/>
          </a:prstGeom>
        </p:spPr>
        <p:txBody>
          <a:bodyPr wrap="square">
            <a:spAutoFit/>
          </a:bodyPr>
          <a:lstStyle/>
          <a:p>
            <a:r>
              <a:rPr lang="el-GR" dirty="0" smtClean="0">
                <a:solidFill>
                  <a:schemeClr val="accent3">
                    <a:lumMod val="60000"/>
                    <a:lumOff val="40000"/>
                  </a:schemeClr>
                </a:solidFill>
                <a:latin typeface="Arial" pitchFamily="34" charset="0"/>
                <a:cs typeface="Arial" pitchFamily="34" charset="0"/>
              </a:rPr>
              <a:t> </a:t>
            </a:r>
            <a:r>
              <a:rPr lang="en-US" dirty="0" smtClean="0">
                <a:solidFill>
                  <a:schemeClr val="accent3">
                    <a:lumMod val="60000"/>
                    <a:lumOff val="40000"/>
                  </a:schemeClr>
                </a:solidFill>
                <a:latin typeface="Arial" pitchFamily="34" charset="0"/>
                <a:cs typeface="Arial" pitchFamily="34" charset="0"/>
              </a:rPr>
              <a:t>*   </a:t>
            </a:r>
            <a:r>
              <a:rPr lang="el-GR" sz="1200" i="1" u="sng" dirty="0" smtClean="0">
                <a:latin typeface="Arial" pitchFamily="34" charset="0"/>
                <a:cs typeface="Arial" pitchFamily="34" charset="0"/>
              </a:rPr>
              <a:t>Προκειμένου να ανοίξουν οι σύνδεσμοι   κάνουμε δεξί κλικ και επιλέγουμε άνοιγμα υπερσύνδεσης</a:t>
            </a:r>
            <a:endParaRPr lang="el-GR" sz="1200" dirty="0"/>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8229600" y="1294229"/>
            <a:ext cx="3454400" cy="1308294"/>
          </a:xfrm>
        </p:spPr>
        <p:txBody>
          <a:bodyPr>
            <a:normAutofit/>
          </a:bodyPr>
          <a:lstStyle/>
          <a:p>
            <a:r>
              <a:rPr lang="el-GR" sz="2400" dirty="0" smtClean="0"/>
              <a:t>          ΒΙΝΤΕΟ</a:t>
            </a:r>
            <a:br>
              <a:rPr lang="el-GR" sz="2400" dirty="0" smtClean="0"/>
            </a:br>
            <a:r>
              <a:rPr lang="el-GR" sz="2400" dirty="0" smtClean="0"/>
              <a:t>κατασκευή  μακέτας </a:t>
            </a:r>
            <a:endParaRPr lang="el-GR" sz="2400" dirty="0"/>
          </a:p>
        </p:txBody>
      </p:sp>
      <p:pic>
        <p:nvPicPr>
          <p:cNvPr id="3" name="Θέση περιεχομένου 2"/>
          <p:cNvPicPr>
            <a:picLocks noGrp="1" noChangeAspect="1"/>
          </p:cNvPicPr>
          <p:nvPr>
            <p:ph sz="quarter" idx="1"/>
          </p:nvPr>
        </p:nvPicPr>
        <p:blipFill>
          <a:blip r:embed="rId3" cstate="print">
            <a:extLst>
              <a:ext uri="{28A0092B-C50C-407E-A947-70E740481C1C}">
                <a14:useLocalDpi xmlns="" xmlns:a14="http://schemas.microsoft.com/office/drawing/2010/main" val="0"/>
              </a:ext>
            </a:extLst>
          </a:blip>
          <a:stretch>
            <a:fillRect/>
          </a:stretch>
        </p:blipFill>
        <p:spPr>
          <a:xfrm>
            <a:off x="1722666" y="1285184"/>
            <a:ext cx="5601304" cy="42015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Στρογγυλεμένο ορθογώνιο 5"/>
          <p:cNvSpPr/>
          <p:nvPr/>
        </p:nvSpPr>
        <p:spPr>
          <a:xfrm>
            <a:off x="8276377" y="3557253"/>
            <a:ext cx="2903974" cy="62829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 </a:t>
            </a:r>
            <a:r>
              <a:rPr lang="en-US" sz="1400" u="sng" dirty="0" smtClean="0">
                <a:hlinkClick r:id="rId4"/>
              </a:rPr>
              <a:t>https://youtu.be/tnSaiUKLtzY</a:t>
            </a:r>
            <a:endParaRPr lang="el-GR" sz="1400" dirty="0"/>
          </a:p>
        </p:txBody>
      </p:sp>
      <p:sp>
        <p:nvSpPr>
          <p:cNvPr id="5" name="4 - Ορθογώνιο"/>
          <p:cNvSpPr/>
          <p:nvPr/>
        </p:nvSpPr>
        <p:spPr>
          <a:xfrm>
            <a:off x="3849858" y="5879348"/>
            <a:ext cx="8342142" cy="369332"/>
          </a:xfrm>
          <a:prstGeom prst="rect">
            <a:avLst/>
          </a:prstGeom>
        </p:spPr>
        <p:txBody>
          <a:bodyPr wrap="square">
            <a:spAutoFit/>
          </a:bodyPr>
          <a:lstStyle/>
          <a:p>
            <a:r>
              <a:rPr lang="el-GR" dirty="0" smtClean="0">
                <a:solidFill>
                  <a:schemeClr val="accent3">
                    <a:lumMod val="60000"/>
                    <a:lumOff val="40000"/>
                  </a:schemeClr>
                </a:solidFill>
                <a:latin typeface="Arial" pitchFamily="34" charset="0"/>
                <a:cs typeface="Arial" pitchFamily="34" charset="0"/>
              </a:rPr>
              <a:t> </a:t>
            </a:r>
            <a:r>
              <a:rPr lang="en-US" dirty="0" smtClean="0">
                <a:solidFill>
                  <a:schemeClr val="accent3">
                    <a:lumMod val="60000"/>
                    <a:lumOff val="40000"/>
                  </a:schemeClr>
                </a:solidFill>
                <a:latin typeface="Arial" pitchFamily="34" charset="0"/>
                <a:cs typeface="Arial" pitchFamily="34" charset="0"/>
              </a:rPr>
              <a:t>*   </a:t>
            </a:r>
            <a:r>
              <a:rPr lang="el-GR" sz="1200" i="1" u="sng" dirty="0" smtClean="0">
                <a:latin typeface="Arial" pitchFamily="34" charset="0"/>
                <a:cs typeface="Arial" pitchFamily="34" charset="0"/>
              </a:rPr>
              <a:t>Προκειμένου να ανοίξει  ο σύνδεσμος   κάνουμε δεξί κλικ και επιλέγουμε άνοιγμα υπερσύνδεσης</a:t>
            </a:r>
            <a:endParaRPr lang="el-GR" sz="1200" dirty="0"/>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Στρογγυλεμένο ορθογώνιο"/>
          <p:cNvSpPr/>
          <p:nvPr/>
        </p:nvSpPr>
        <p:spPr>
          <a:xfrm>
            <a:off x="4600136" y="1742049"/>
            <a:ext cx="1294227" cy="354037"/>
          </a:xfrm>
          <a:prstGeom prst="roundRect">
            <a:avLst/>
          </a:prstGeom>
          <a:solidFill>
            <a:srgbClr val="FEFB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 name="8 - Στρογγυλεμένο ορθογώνιο"/>
          <p:cNvSpPr/>
          <p:nvPr/>
        </p:nvSpPr>
        <p:spPr>
          <a:xfrm>
            <a:off x="1125415" y="4572001"/>
            <a:ext cx="10002130" cy="1266092"/>
          </a:xfrm>
          <a:prstGeom prst="roundRect">
            <a:avLst/>
          </a:prstGeom>
          <a:solidFill>
            <a:srgbClr val="FEFB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Στρογγυλεμένο ορθογώνιο"/>
          <p:cNvSpPr/>
          <p:nvPr/>
        </p:nvSpPr>
        <p:spPr>
          <a:xfrm>
            <a:off x="1069145" y="2518117"/>
            <a:ext cx="10016197" cy="1350498"/>
          </a:xfrm>
          <a:prstGeom prst="roundRect">
            <a:avLst/>
          </a:prstGeom>
          <a:solidFill>
            <a:srgbClr val="FEFB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Ορθογώνιο"/>
          <p:cNvSpPr/>
          <p:nvPr/>
        </p:nvSpPr>
        <p:spPr>
          <a:xfrm>
            <a:off x="1083213" y="548640"/>
            <a:ext cx="9748910" cy="6001643"/>
          </a:xfrm>
          <a:prstGeom prst="rect">
            <a:avLst/>
          </a:prstGeom>
        </p:spPr>
        <p:txBody>
          <a:bodyPr wrap="square">
            <a:spAutoFit/>
          </a:bodyPr>
          <a:lstStyle/>
          <a:p>
            <a:pPr>
              <a:buNone/>
            </a:pPr>
            <a:r>
              <a:rPr lang="el-GR" dirty="0" smtClean="0">
                <a:solidFill>
                  <a:schemeClr val="tx2"/>
                </a:solidFill>
                <a:cs typeface="Arial" pitchFamily="34" charset="0"/>
              </a:rPr>
              <a:t>Βιβλιογραφικές πηγές</a:t>
            </a:r>
          </a:p>
          <a:p>
            <a:pPr>
              <a:buNone/>
            </a:pPr>
            <a:endParaRPr lang="el-GR" sz="1600" dirty="0" smtClean="0">
              <a:solidFill>
                <a:schemeClr val="tx2"/>
              </a:solidFill>
            </a:endParaRPr>
          </a:p>
          <a:p>
            <a:pPr>
              <a:lnSpc>
                <a:spcPct val="150000"/>
              </a:lnSpc>
              <a:buNone/>
            </a:pPr>
            <a:r>
              <a:rPr lang="el-GR" sz="1600" i="1" dirty="0" err="1" smtClean="0">
                <a:solidFill>
                  <a:schemeClr val="tx2"/>
                </a:solidFill>
                <a:cs typeface="Arial" pitchFamily="34" charset="0"/>
              </a:rPr>
              <a:t>Ηλειακό</a:t>
            </a:r>
            <a:r>
              <a:rPr lang="el-GR" sz="1600" i="1" dirty="0" smtClean="0">
                <a:solidFill>
                  <a:schemeClr val="tx2"/>
                </a:solidFill>
                <a:cs typeface="Arial" pitchFamily="34" charset="0"/>
              </a:rPr>
              <a:t> Πανόραμα 21- Αφιέρωμα στο 1821. </a:t>
            </a:r>
            <a:r>
              <a:rPr lang="el-GR" sz="1600" dirty="0" smtClean="0">
                <a:solidFill>
                  <a:schemeClr val="tx2"/>
                </a:solidFill>
                <a:cs typeface="Arial" pitchFamily="34" charset="0"/>
              </a:rPr>
              <a:t>Εκδόσεις </a:t>
            </a:r>
            <a:r>
              <a:rPr lang="el-GR" sz="1600" dirty="0" err="1" smtClean="0">
                <a:solidFill>
                  <a:schemeClr val="tx2"/>
                </a:solidFill>
                <a:cs typeface="Arial" pitchFamily="34" charset="0"/>
              </a:rPr>
              <a:t>Βιβλιοπανόραμα</a:t>
            </a:r>
            <a:r>
              <a:rPr lang="el-GR" sz="1600" dirty="0" smtClean="0">
                <a:solidFill>
                  <a:schemeClr val="tx2"/>
                </a:solidFill>
                <a:cs typeface="Arial" pitchFamily="34" charset="0"/>
              </a:rPr>
              <a:t>, 2021.</a:t>
            </a:r>
          </a:p>
          <a:p>
            <a:pPr>
              <a:lnSpc>
                <a:spcPct val="150000"/>
              </a:lnSpc>
              <a:buNone/>
            </a:pPr>
            <a:r>
              <a:rPr lang="el-GR" sz="1600" dirty="0" smtClean="0">
                <a:solidFill>
                  <a:schemeClr val="tx2"/>
                </a:solidFill>
              </a:rPr>
              <a:t>Έντυπο: Ιστορίες ενός Πριγκιπάτου. Υπουργείο Πολιτισμού και Αθλητισμού, 2017</a:t>
            </a:r>
          </a:p>
          <a:p>
            <a:r>
              <a:rPr lang="el-GR" sz="1600" dirty="0" smtClean="0">
                <a:solidFill>
                  <a:schemeClr val="tx2"/>
                </a:solidFill>
              </a:rPr>
              <a:t>Μύθοι και θρύλοι του </a:t>
            </a:r>
            <a:r>
              <a:rPr lang="el-GR" sz="1600" dirty="0" err="1" smtClean="0">
                <a:solidFill>
                  <a:schemeClr val="tx2"/>
                </a:solidFill>
              </a:rPr>
              <a:t>Χλεμουτσίου</a:t>
            </a:r>
            <a:r>
              <a:rPr lang="el-GR" sz="1600" dirty="0" smtClean="0">
                <a:solidFill>
                  <a:schemeClr val="tx2"/>
                </a:solidFill>
              </a:rPr>
              <a:t> από  </a:t>
            </a:r>
            <a:r>
              <a:rPr lang="el-GR" sz="1600" dirty="0" err="1" smtClean="0">
                <a:solidFill>
                  <a:schemeClr val="tx2"/>
                </a:solidFill>
                <a:hlinkClick r:id="rId2" tooltip="Ritter Sepp"/>
              </a:rPr>
              <a:t>Ritter</a:t>
            </a:r>
            <a:r>
              <a:rPr lang="el-GR" sz="1600" dirty="0" smtClean="0">
                <a:solidFill>
                  <a:schemeClr val="tx2"/>
                </a:solidFill>
                <a:hlinkClick r:id="rId2" tooltip="Ritter Sepp"/>
              </a:rPr>
              <a:t> </a:t>
            </a:r>
            <a:r>
              <a:rPr lang="el-GR" sz="1600" dirty="0" err="1" smtClean="0">
                <a:solidFill>
                  <a:schemeClr val="tx2"/>
                </a:solidFill>
                <a:hlinkClick r:id="rId2" tooltip="Ritter Sepp"/>
              </a:rPr>
              <a:t>Sepp</a:t>
            </a:r>
            <a:r>
              <a:rPr lang="el-GR" sz="1600" dirty="0" smtClean="0">
                <a:solidFill>
                  <a:schemeClr val="tx2"/>
                </a:solidFill>
              </a:rPr>
              <a:t>  </a:t>
            </a:r>
          </a:p>
          <a:p>
            <a:pPr>
              <a:lnSpc>
                <a:spcPct val="150000"/>
              </a:lnSpc>
              <a:buNone/>
            </a:pPr>
            <a:r>
              <a:rPr lang="el-GR" sz="1600" dirty="0" smtClean="0">
                <a:solidFill>
                  <a:schemeClr val="tx2"/>
                </a:solidFill>
              </a:rPr>
              <a:t>Κάστρο </a:t>
            </a:r>
            <a:r>
              <a:rPr lang="el-GR" sz="1600" dirty="0" err="1" smtClean="0">
                <a:solidFill>
                  <a:schemeClr val="tx2"/>
                </a:solidFill>
              </a:rPr>
              <a:t>Χλεμούτσι</a:t>
            </a:r>
            <a:r>
              <a:rPr lang="el-GR" sz="1600" dirty="0" smtClean="0">
                <a:solidFill>
                  <a:schemeClr val="tx2"/>
                </a:solidFill>
              </a:rPr>
              <a:t>. Αρχαιολογία </a:t>
            </a:r>
            <a:r>
              <a:rPr lang="en-US" sz="1600" dirty="0" smtClean="0">
                <a:solidFill>
                  <a:schemeClr val="tx2"/>
                </a:solidFill>
              </a:rPr>
              <a:t>online</a:t>
            </a:r>
            <a:r>
              <a:rPr lang="el-GR" sz="1600" dirty="0" smtClean="0">
                <a:solidFill>
                  <a:schemeClr val="tx2"/>
                </a:solidFill>
              </a:rPr>
              <a:t>– συντάκτης: Αθανασία Ράλλη,. Ανακτήθηκε από</a:t>
            </a:r>
          </a:p>
          <a:p>
            <a:pPr>
              <a:buNone/>
            </a:pPr>
            <a:r>
              <a:rPr lang="el-GR" sz="1600" dirty="0" smtClean="0">
                <a:solidFill>
                  <a:schemeClr val="tx2"/>
                </a:solidFill>
              </a:rPr>
              <a:t> </a:t>
            </a:r>
          </a:p>
          <a:p>
            <a:pPr>
              <a:buNone/>
            </a:pPr>
            <a:endParaRPr lang="el-GR" dirty="0" smtClean="0"/>
          </a:p>
          <a:p>
            <a:pPr>
              <a:buNone/>
            </a:pPr>
            <a:r>
              <a:rPr lang="el-GR" u="sng" dirty="0" smtClean="0">
                <a:hlinkClick r:id="rId3"/>
              </a:rPr>
              <a:t>https://www.archaiologia.gr/blog/archaeological_site/%CE%BA%CE%AC%CF%83%CF%84%CF%81%CE%BF-%CF%87%CE%BB%CE%B5%CE%BC%CE%BF%CF%8D%CF%84%CF%83%CE%B9/</a:t>
            </a:r>
            <a:endParaRPr lang="el-GR" dirty="0" smtClean="0">
              <a:solidFill>
                <a:schemeClr val="accent3">
                  <a:lumMod val="40000"/>
                  <a:lumOff val="60000"/>
                </a:schemeClr>
              </a:solidFill>
              <a:latin typeface="Arial" pitchFamily="34" charset="0"/>
              <a:cs typeface="Arial" pitchFamily="34" charset="0"/>
            </a:endParaRPr>
          </a:p>
          <a:p>
            <a:pPr>
              <a:buNone/>
            </a:pPr>
            <a:endParaRPr lang="el-GR" sz="1600" dirty="0" smtClean="0">
              <a:solidFill>
                <a:schemeClr val="accent3">
                  <a:lumMod val="40000"/>
                  <a:lumOff val="60000"/>
                </a:schemeClr>
              </a:solidFill>
              <a:cs typeface="Arial" pitchFamily="34" charset="0"/>
            </a:endParaRPr>
          </a:p>
          <a:p>
            <a:pPr>
              <a:buNone/>
            </a:pPr>
            <a:endParaRPr lang="el-GR" sz="1600" dirty="0" smtClean="0">
              <a:solidFill>
                <a:schemeClr val="accent3">
                  <a:lumMod val="40000"/>
                  <a:lumOff val="60000"/>
                </a:schemeClr>
              </a:solidFill>
              <a:cs typeface="Arial" pitchFamily="34" charset="0"/>
            </a:endParaRPr>
          </a:p>
          <a:p>
            <a:pPr>
              <a:buNone/>
            </a:pPr>
            <a:r>
              <a:rPr lang="el-GR" sz="1600" dirty="0" smtClean="0">
                <a:solidFill>
                  <a:schemeClr val="tx2"/>
                </a:solidFill>
                <a:cs typeface="Arial" pitchFamily="34" charset="0"/>
              </a:rPr>
              <a:t>Οι Φωτογραφίες ανακτήθηκαν από το διαδίκτυο : </a:t>
            </a:r>
          </a:p>
          <a:p>
            <a:pPr>
              <a:buNone/>
            </a:pPr>
            <a:endParaRPr lang="el-GR" dirty="0" smtClean="0">
              <a:solidFill>
                <a:schemeClr val="accent3">
                  <a:lumMod val="60000"/>
                  <a:lumOff val="40000"/>
                </a:schemeClr>
              </a:solidFill>
              <a:latin typeface="Arial" pitchFamily="34" charset="0"/>
              <a:cs typeface="Arial" pitchFamily="34" charset="0"/>
              <a:hlinkClick r:id="rId4"/>
            </a:endParaRPr>
          </a:p>
          <a:p>
            <a:pPr>
              <a:buNone/>
            </a:pPr>
            <a:r>
              <a:rPr lang="en-US" dirty="0" smtClean="0">
                <a:solidFill>
                  <a:schemeClr val="accent3">
                    <a:lumMod val="60000"/>
                    <a:lumOff val="40000"/>
                  </a:schemeClr>
                </a:solidFill>
                <a:latin typeface="Arial" pitchFamily="34" charset="0"/>
                <a:cs typeface="Arial" pitchFamily="34" charset="0"/>
                <a:hlinkClick r:id="rId4"/>
              </a:rPr>
              <a:t>https://www.google.com/search?source=univ&amp;tbm=isch&amp;q=%CF%87%CE%BB%CE%B5%CE%BC%CE%BF%CF%85%CF%84%CF%83%CE%B9+%CF%86%CF%89%CF%84%CE%BF&amp;sa=X&amp;ved=2ahUKEwju2eWdpu7vAhXd_rsIHTyZC_gQ7Al6BAgCEAs&amp;biw=1366&amp;bih=657</a:t>
            </a:r>
            <a:r>
              <a:rPr lang="el-GR" dirty="0" smtClean="0">
                <a:solidFill>
                  <a:schemeClr val="accent3">
                    <a:lumMod val="60000"/>
                    <a:lumOff val="40000"/>
                  </a:schemeClr>
                </a:solidFill>
                <a:latin typeface="Arial" pitchFamily="34" charset="0"/>
                <a:cs typeface="Arial" pitchFamily="34" charset="0"/>
              </a:rPr>
              <a:t> </a:t>
            </a:r>
          </a:p>
          <a:p>
            <a:pPr>
              <a:buNone/>
            </a:pPr>
            <a:endParaRPr lang="el-GR" dirty="0" smtClean="0">
              <a:solidFill>
                <a:schemeClr val="accent3">
                  <a:lumMod val="60000"/>
                  <a:lumOff val="40000"/>
                </a:schemeClr>
              </a:solidFill>
              <a:latin typeface="Arial" pitchFamily="34" charset="0"/>
              <a:cs typeface="Arial" pitchFamily="34" charset="0"/>
            </a:endParaRPr>
          </a:p>
          <a:p>
            <a:pPr>
              <a:buNone/>
            </a:pPr>
            <a:endParaRPr lang="el-GR" dirty="0" smtClean="0">
              <a:solidFill>
                <a:schemeClr val="accent3">
                  <a:lumMod val="60000"/>
                  <a:lumOff val="40000"/>
                </a:schemeClr>
              </a:solidFill>
              <a:latin typeface="Arial" pitchFamily="34" charset="0"/>
              <a:cs typeface="Arial" pitchFamily="34" charset="0"/>
            </a:endParaRPr>
          </a:p>
          <a:p>
            <a:pPr>
              <a:buNone/>
            </a:pPr>
            <a:r>
              <a:rPr lang="el-GR" dirty="0" smtClean="0">
                <a:solidFill>
                  <a:schemeClr val="accent3">
                    <a:lumMod val="60000"/>
                    <a:lumOff val="40000"/>
                  </a:schemeClr>
                </a:solidFill>
                <a:latin typeface="Arial" pitchFamily="34" charset="0"/>
                <a:cs typeface="Arial" pitchFamily="34" charset="0"/>
              </a:rPr>
              <a:t>* </a:t>
            </a:r>
            <a:r>
              <a:rPr lang="el-GR" sz="1200" i="1" u="sng" dirty="0" smtClean="0">
                <a:latin typeface="Arial" pitchFamily="34" charset="0"/>
                <a:cs typeface="Arial" pitchFamily="34" charset="0"/>
              </a:rPr>
              <a:t>Προκειμένου να ανοίξουν οι σύνδεσμοι  που υπάρχουν στην παρουσίαση, κάνουμε δεξί κλικ και επιλέγουμε άνοιγμα υπερσύνδεσης</a:t>
            </a:r>
            <a:endParaRPr lang="el-GR" sz="1200" i="1" u="sng" dirty="0"/>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sz="quarter" idx="1"/>
          </p:nvPr>
        </p:nvPicPr>
        <p:blipFill>
          <a:blip r:embed="rId2" cstate="print">
            <a:extLst>
              <a:ext uri="{28A0092B-C50C-407E-A947-70E740481C1C}">
                <a14:useLocalDpi xmlns="" xmlns:a14="http://schemas.microsoft.com/office/drawing/2010/main" val="0"/>
              </a:ext>
            </a:extLst>
          </a:blip>
          <a:stretch>
            <a:fillRect/>
          </a:stretch>
        </p:blipFill>
        <p:spPr>
          <a:xfrm>
            <a:off x="4674952" y="1561514"/>
            <a:ext cx="6685491" cy="4082268"/>
          </a:xfrm>
          <a:prstGeom prst="rect">
            <a:avLst/>
          </a:prstGeom>
          <a:ln>
            <a:noFill/>
          </a:ln>
          <a:effectLst>
            <a:softEdge rad="112500"/>
          </a:effectLst>
        </p:spPr>
      </p:pic>
      <p:sp>
        <p:nvSpPr>
          <p:cNvPr id="4" name="Θέση κειμένου 3"/>
          <p:cNvSpPr>
            <a:spLocks noGrp="1"/>
          </p:cNvSpPr>
          <p:nvPr>
            <p:ph type="body" idx="2"/>
          </p:nvPr>
        </p:nvSpPr>
        <p:spPr>
          <a:xfrm>
            <a:off x="510639" y="1111349"/>
            <a:ext cx="3639329" cy="4220306"/>
          </a:xfrm>
        </p:spPr>
        <p:txBody>
          <a:bodyPr>
            <a:normAutofit lnSpcReduction="10000"/>
          </a:bodyPr>
          <a:lstStyle/>
          <a:p>
            <a:pPr algn="ctr"/>
            <a:endParaRPr lang="el-GR" sz="1800" dirty="0" smtClean="0">
              <a:latin typeface="Arial" panose="020B0604020202020204" pitchFamily="34" charset="0"/>
              <a:cs typeface="Arial" panose="020B0604020202020204" pitchFamily="34" charset="0"/>
            </a:endParaRPr>
          </a:p>
          <a:p>
            <a:pPr algn="ctr"/>
            <a:endParaRPr lang="el-GR" sz="1800" dirty="0">
              <a:latin typeface="Arial" panose="020B0604020202020204" pitchFamily="34" charset="0"/>
              <a:cs typeface="Arial" panose="020B0604020202020204" pitchFamily="34" charset="0"/>
            </a:endParaRPr>
          </a:p>
          <a:p>
            <a:pPr algn="ctr"/>
            <a:r>
              <a:rPr lang="el-GR" sz="1700" dirty="0" smtClean="0">
                <a:latin typeface="+mj-lt"/>
                <a:cs typeface="Arial" panose="020B0604020202020204" pitchFamily="34" charset="0"/>
              </a:rPr>
              <a:t>Το κάστρο </a:t>
            </a:r>
            <a:r>
              <a:rPr lang="el-GR" sz="1700" dirty="0" err="1" smtClean="0">
                <a:latin typeface="+mj-lt"/>
                <a:cs typeface="Arial" panose="020B0604020202020204" pitchFamily="34" charset="0"/>
              </a:rPr>
              <a:t>Χλεμούτσι</a:t>
            </a:r>
            <a:r>
              <a:rPr lang="el-GR" sz="1700" dirty="0" smtClean="0">
                <a:latin typeface="+mj-lt"/>
                <a:cs typeface="Arial" panose="020B0604020202020204" pitchFamily="34" charset="0"/>
              </a:rPr>
              <a:t> </a:t>
            </a:r>
          </a:p>
          <a:p>
            <a:pPr algn="ctr"/>
            <a:r>
              <a:rPr lang="el-GR" sz="1700" dirty="0" smtClean="0">
                <a:latin typeface="+mj-lt"/>
                <a:cs typeface="Arial" panose="020B0604020202020204" pitchFamily="34" charset="0"/>
              </a:rPr>
              <a:t>χτισμένο στην κορφή ενός λόφου, </a:t>
            </a:r>
          </a:p>
          <a:p>
            <a:pPr algn="ctr"/>
            <a:r>
              <a:rPr lang="el-GR" sz="1700" dirty="0" smtClean="0">
                <a:latin typeface="+mj-lt"/>
                <a:cs typeface="Arial" panose="020B0604020202020204" pitchFamily="34" charset="0"/>
              </a:rPr>
              <a:t>στο δυτικότερο ακρωτήριο </a:t>
            </a:r>
          </a:p>
          <a:p>
            <a:pPr algn="ctr"/>
            <a:r>
              <a:rPr lang="el-GR" sz="1700" dirty="0" smtClean="0">
                <a:latin typeface="+mj-lt"/>
                <a:cs typeface="Arial" panose="020B0604020202020204" pitchFamily="34" charset="0"/>
              </a:rPr>
              <a:t>της Πελοποννήσου, </a:t>
            </a:r>
          </a:p>
          <a:p>
            <a:pPr algn="ctr"/>
            <a:r>
              <a:rPr lang="el-GR" sz="1700" dirty="0" smtClean="0">
                <a:latin typeface="+mj-lt"/>
                <a:cs typeface="Arial" panose="020B0604020202020204" pitchFamily="34" charset="0"/>
              </a:rPr>
              <a:t>ατενίζει τον Ηλιακό κάμπο </a:t>
            </a:r>
          </a:p>
          <a:p>
            <a:pPr algn="ctr"/>
            <a:r>
              <a:rPr lang="el-GR" sz="1700" dirty="0" smtClean="0">
                <a:latin typeface="+mj-lt"/>
                <a:cs typeface="Arial" panose="020B0604020202020204" pitchFamily="34" charset="0"/>
              </a:rPr>
              <a:t>και το Ιόνιο πέλαγος. </a:t>
            </a:r>
          </a:p>
          <a:p>
            <a:endParaRPr lang="el-GR" dirty="0"/>
          </a:p>
        </p:txBody>
      </p:sp>
    </p:spTree>
    <p:extLst>
      <p:ext uri="{BB962C8B-B14F-4D97-AF65-F5344CB8AC3E}">
        <p14:creationId xmlns="" xmlns:p14="http://schemas.microsoft.com/office/powerpoint/2010/main" val="394222345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2"/>
          </p:nvPr>
        </p:nvSpPr>
        <p:spPr>
          <a:xfrm>
            <a:off x="675249" y="831275"/>
            <a:ext cx="4586068" cy="5498275"/>
          </a:xfrm>
        </p:spPr>
        <p:txBody>
          <a:bodyPr>
            <a:normAutofit lnSpcReduction="10000"/>
          </a:bodyPr>
          <a:lstStyle/>
          <a:p>
            <a:pPr algn="just">
              <a:lnSpc>
                <a:spcPct val="150000"/>
              </a:lnSpc>
              <a:spcAft>
                <a:spcPts val="800"/>
              </a:spcAft>
            </a:pPr>
            <a:r>
              <a:rPr lang="el-GR" sz="1700" dirty="0" smtClean="0">
                <a:effectLst/>
                <a:ea typeface="Calibri" panose="020F0502020204030204" pitchFamily="34" charset="0"/>
                <a:cs typeface="Times New Roman" panose="02020603050405020304" pitchFamily="18" charset="0"/>
              </a:rPr>
              <a:t>Η κατασκευή του ξεκίνησε το 1220 και ολοκληρώθηκε το 1223, κατά τη διάρκεια της Φραγκοκρατίας, από τον ηγεμόνα </a:t>
            </a:r>
            <a:r>
              <a:rPr lang="el-GR" sz="1700" dirty="0" err="1" smtClean="0">
                <a:effectLst/>
                <a:ea typeface="Calibri" panose="020F0502020204030204" pitchFamily="34" charset="0"/>
                <a:cs typeface="Times New Roman" panose="02020603050405020304" pitchFamily="18" charset="0"/>
              </a:rPr>
              <a:t>Γοδεφρείδο</a:t>
            </a:r>
            <a:r>
              <a:rPr lang="el-GR" sz="1700" dirty="0" smtClean="0">
                <a:effectLst/>
                <a:ea typeface="Calibri" panose="020F0502020204030204" pitchFamily="34" charset="0"/>
                <a:cs typeface="Times New Roman" panose="02020603050405020304" pitchFamily="18" charset="0"/>
              </a:rPr>
              <a:t> Β’ </a:t>
            </a:r>
            <a:r>
              <a:rPr lang="el-GR" sz="1700" dirty="0" err="1" smtClean="0">
                <a:effectLst/>
                <a:ea typeface="Calibri" panose="020F0502020204030204" pitchFamily="34" charset="0"/>
                <a:cs typeface="Times New Roman" panose="02020603050405020304" pitchFamily="18" charset="0"/>
              </a:rPr>
              <a:t>Βιλλαρδουίνο</a:t>
            </a:r>
            <a:r>
              <a:rPr lang="el-GR" sz="1700" dirty="0" smtClean="0">
                <a:effectLst/>
                <a:ea typeface="Calibri" panose="020F0502020204030204" pitchFamily="34" charset="0"/>
                <a:cs typeface="Times New Roman" panose="02020603050405020304" pitchFamily="18" charset="0"/>
              </a:rPr>
              <a:t>, ενώ η  αρχική του ονομασία ήταν </a:t>
            </a:r>
            <a:r>
              <a:rPr lang="en-US" sz="1700" i="1" dirty="0" smtClean="0">
                <a:effectLst/>
                <a:ea typeface="Calibri" panose="020F0502020204030204" pitchFamily="34" charset="0"/>
                <a:cs typeface="Times New Roman" panose="02020603050405020304" pitchFamily="18" charset="0"/>
              </a:rPr>
              <a:t>Clermont</a:t>
            </a:r>
            <a:r>
              <a:rPr lang="el-GR" sz="1700" dirty="0" smtClean="0">
                <a:effectLst/>
                <a:ea typeface="Calibri" panose="020F0502020204030204" pitchFamily="34" charset="0"/>
                <a:cs typeface="Times New Roman" panose="02020603050405020304" pitchFamily="18" charset="0"/>
              </a:rPr>
              <a:t>.  </a:t>
            </a:r>
          </a:p>
          <a:p>
            <a:pPr algn="just">
              <a:lnSpc>
                <a:spcPct val="150000"/>
              </a:lnSpc>
              <a:spcAft>
                <a:spcPts val="800"/>
              </a:spcAft>
            </a:pPr>
            <a:r>
              <a:rPr lang="el-GR" sz="1700" dirty="0" smtClean="0">
                <a:effectLst/>
                <a:ea typeface="Calibri" panose="020F0502020204030204" pitchFamily="34" charset="0"/>
                <a:cs typeface="Times New Roman" panose="02020603050405020304" pitchFamily="18" charset="0"/>
              </a:rPr>
              <a:t>Το κάστρο  αποτέλεσε το σημαντικότερο φρούριο του Πριγκιπάτου της Αχαΐας, καθώς η θέση του πρόσφερε φυσική προστασία στην πρωτεύουσα Ανδραβίδα και στο λιμάνι της Γλαρέντζας, τη σημερινή Κυλλήνη.</a:t>
            </a:r>
          </a:p>
          <a:p>
            <a:pPr algn="just">
              <a:lnSpc>
                <a:spcPct val="150000"/>
              </a:lnSpc>
              <a:spcAft>
                <a:spcPts val="800"/>
              </a:spcAft>
            </a:pPr>
            <a:r>
              <a:rPr lang="el-GR" sz="1700" dirty="0" smtClean="0">
                <a:effectLst/>
                <a:ea typeface="Calibri" panose="020F0502020204030204" pitchFamily="34" charset="0"/>
                <a:cs typeface="Times New Roman" panose="02020603050405020304" pitchFamily="18" charset="0"/>
              </a:rPr>
              <a:t>Μετά το θάνατο του </a:t>
            </a:r>
            <a:r>
              <a:rPr lang="el-GR" sz="1700" dirty="0" err="1" smtClean="0">
                <a:effectLst/>
                <a:ea typeface="Calibri" panose="020F0502020204030204" pitchFamily="34" charset="0"/>
                <a:cs typeface="Times New Roman" panose="02020603050405020304" pitchFamily="18" charset="0"/>
              </a:rPr>
              <a:t>Βιλλεαρδουίνου</a:t>
            </a:r>
            <a:r>
              <a:rPr lang="el-GR" sz="1700" dirty="0" smtClean="0">
                <a:effectLst/>
                <a:ea typeface="Calibri" panose="020F0502020204030204" pitchFamily="34" charset="0"/>
                <a:cs typeface="Times New Roman" panose="02020603050405020304" pitchFamily="18" charset="0"/>
              </a:rPr>
              <a:t>, οι διαμάχες για την διαδοχή οδήγησαν στην παρακμή του πριγκιπάτου.</a:t>
            </a:r>
          </a:p>
          <a:p>
            <a:endParaRPr lang="el-GR" dirty="0"/>
          </a:p>
        </p:txBody>
      </p:sp>
      <p:pic>
        <p:nvPicPr>
          <p:cNvPr id="6" name="Picture 2" descr="C:\Users\ΙΩΑΝΝΑ\Desktop\ΧΛΕΜΟΥΤΣΙ\ΦΩΤΟΓΡΑΦΙΕΣ\αρχείο λήψης.jpg"/>
          <p:cNvPicPr>
            <a:picLocks noChangeAspect="1" noChangeArrowheads="1"/>
          </p:cNvPicPr>
          <p:nvPr/>
        </p:nvPicPr>
        <p:blipFill>
          <a:blip r:embed="rId2" cstate="print"/>
          <a:srcRect/>
          <a:stretch>
            <a:fillRect/>
          </a:stretch>
        </p:blipFill>
        <p:spPr bwMode="auto">
          <a:xfrm>
            <a:off x="6049932" y="1306286"/>
            <a:ext cx="5175283" cy="3946908"/>
          </a:xfrm>
          <a:prstGeom prst="rect">
            <a:avLst/>
          </a:prstGeom>
          <a:ln>
            <a:noFill/>
          </a:ln>
          <a:effectLst>
            <a:softEdge rad="112500"/>
          </a:effectLst>
        </p:spPr>
      </p:pic>
    </p:spTree>
    <p:extLst>
      <p:ext uri="{BB962C8B-B14F-4D97-AF65-F5344CB8AC3E}">
        <p14:creationId xmlns="" xmlns:p14="http://schemas.microsoft.com/office/powerpoint/2010/main" val="68433862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sz="quarter" idx="1"/>
          </p:nvPr>
        </p:nvPicPr>
        <p:blipFill>
          <a:blip r:embed="rId2" cstate="print">
            <a:extLst>
              <a:ext uri="{28A0092B-C50C-407E-A947-70E740481C1C}">
                <a14:useLocalDpi xmlns="" xmlns:a14="http://schemas.microsoft.com/office/drawing/2010/main" val="0"/>
              </a:ext>
            </a:extLst>
          </a:blip>
          <a:stretch>
            <a:fillRect/>
          </a:stretch>
        </p:blipFill>
        <p:spPr>
          <a:xfrm>
            <a:off x="520504" y="1366415"/>
            <a:ext cx="5381273" cy="3525123"/>
          </a:xfrm>
          <a:prstGeom prst="rect">
            <a:avLst/>
          </a:prstGeom>
          <a:ln>
            <a:noFill/>
          </a:ln>
          <a:effectLst>
            <a:softEdge rad="112500"/>
          </a:effectLst>
        </p:spPr>
      </p:pic>
      <p:sp>
        <p:nvSpPr>
          <p:cNvPr id="4" name="Θέση κειμένου 3"/>
          <p:cNvSpPr>
            <a:spLocks noGrp="1"/>
          </p:cNvSpPr>
          <p:nvPr>
            <p:ph type="body" idx="2"/>
          </p:nvPr>
        </p:nvSpPr>
        <p:spPr>
          <a:xfrm>
            <a:off x="6499273" y="668125"/>
            <a:ext cx="4853355" cy="5771408"/>
          </a:xfrm>
        </p:spPr>
        <p:txBody>
          <a:bodyPr>
            <a:normAutofit fontScale="85000" lnSpcReduction="10000"/>
          </a:bodyPr>
          <a:lstStyle/>
          <a:p>
            <a:pPr algn="just">
              <a:lnSpc>
                <a:spcPct val="150000"/>
              </a:lnSpc>
              <a:spcAft>
                <a:spcPts val="800"/>
              </a:spcAft>
            </a:pPr>
            <a:r>
              <a:rPr lang="el-GR" sz="1900" dirty="0" smtClean="0">
                <a:effectLst/>
                <a:ea typeface="Calibri" panose="020F0502020204030204" pitchFamily="34" charset="0"/>
                <a:cs typeface="Times New Roman" panose="02020603050405020304" pitchFamily="18" charset="0"/>
              </a:rPr>
              <a:t>Στις αρχές του 15</a:t>
            </a:r>
            <a:r>
              <a:rPr lang="el-GR" sz="1900" baseline="30000" dirty="0" smtClean="0">
                <a:effectLst/>
                <a:ea typeface="Calibri" panose="020F0502020204030204" pitchFamily="34" charset="0"/>
                <a:cs typeface="Times New Roman" panose="02020603050405020304" pitchFamily="18" charset="0"/>
              </a:rPr>
              <a:t>ου</a:t>
            </a:r>
            <a:r>
              <a:rPr lang="el-GR" sz="1900" dirty="0" smtClean="0">
                <a:effectLst/>
                <a:ea typeface="Calibri" panose="020F0502020204030204" pitchFamily="34" charset="0"/>
                <a:cs typeface="Times New Roman" panose="02020603050405020304" pitchFamily="18" charset="0"/>
              </a:rPr>
              <a:t> αι., την εποχή της  Ενετοκρατίας, το κάστρο πέρασε στα χέρια του Κάρολου </a:t>
            </a:r>
            <a:r>
              <a:rPr lang="el-GR" sz="1900" dirty="0" err="1" smtClean="0">
                <a:effectLst/>
                <a:ea typeface="Calibri" panose="020F0502020204030204" pitchFamily="34" charset="0"/>
                <a:cs typeface="Times New Roman" panose="02020603050405020304" pitchFamily="18" charset="0"/>
              </a:rPr>
              <a:t>Τόκκου</a:t>
            </a:r>
            <a:r>
              <a:rPr lang="el-GR" sz="1900" dirty="0" smtClean="0">
                <a:effectLst/>
                <a:ea typeface="Calibri" panose="020F0502020204030204" pitchFamily="34" charset="0"/>
                <a:cs typeface="Times New Roman" panose="02020603050405020304" pitchFamily="18" charset="0"/>
              </a:rPr>
              <a:t>, </a:t>
            </a:r>
            <a:r>
              <a:rPr lang="el-GR" sz="1900" dirty="0" err="1" smtClean="0">
                <a:effectLst/>
                <a:ea typeface="Calibri" panose="020F0502020204030204" pitchFamily="34" charset="0"/>
                <a:cs typeface="Times New Roman" panose="02020603050405020304" pitchFamily="18" charset="0"/>
              </a:rPr>
              <a:t>Παλατινού</a:t>
            </a:r>
            <a:r>
              <a:rPr lang="el-GR" sz="1900" dirty="0" smtClean="0">
                <a:effectLst/>
                <a:ea typeface="Calibri" panose="020F0502020204030204" pitchFamily="34" charset="0"/>
                <a:cs typeface="Times New Roman" panose="02020603050405020304" pitchFamily="18" charset="0"/>
              </a:rPr>
              <a:t> κόμη της Κεφαλληνία;-Ζακύνθου και Δεσπότη της Ηπείρου, και μετονομάστηκε σε </a:t>
            </a:r>
            <a:r>
              <a:rPr lang="en-US" sz="1900" i="1" dirty="0" smtClean="0">
                <a:effectLst/>
                <a:ea typeface="Calibri" panose="020F0502020204030204" pitchFamily="34" charset="0"/>
                <a:cs typeface="Times New Roman" panose="02020603050405020304" pitchFamily="18" charset="0"/>
              </a:rPr>
              <a:t>Castel </a:t>
            </a:r>
            <a:r>
              <a:rPr lang="en-US" sz="1900" i="1" dirty="0" err="1" smtClean="0">
                <a:effectLst/>
                <a:ea typeface="Calibri" panose="020F0502020204030204" pitchFamily="34" charset="0"/>
                <a:cs typeface="Times New Roman" panose="02020603050405020304" pitchFamily="18" charset="0"/>
              </a:rPr>
              <a:t>Tornese</a:t>
            </a:r>
            <a:r>
              <a:rPr lang="el-GR" sz="1900" i="1" dirty="0" smtClean="0">
                <a:effectLst/>
                <a:ea typeface="Calibri" panose="020F0502020204030204" pitchFamily="34" charset="0"/>
                <a:cs typeface="Times New Roman" panose="02020603050405020304" pitchFamily="18" charset="0"/>
              </a:rPr>
              <a:t>, </a:t>
            </a:r>
            <a:r>
              <a:rPr lang="el-GR" sz="1900" dirty="0" smtClean="0">
                <a:effectLst/>
                <a:ea typeface="Calibri" panose="020F0502020204030204" pitchFamily="34" charset="0"/>
                <a:cs typeface="Times New Roman" panose="02020603050405020304" pitchFamily="18" charset="0"/>
              </a:rPr>
              <a:t>καθώς θεωρήθηκε ότι στέγαζε το νομισματοκοπείο των </a:t>
            </a:r>
            <a:r>
              <a:rPr lang="el-GR" sz="1900" dirty="0" err="1" smtClean="0">
                <a:effectLst/>
                <a:ea typeface="Calibri" panose="020F0502020204030204" pitchFamily="34" charset="0"/>
                <a:cs typeface="Times New Roman" panose="02020603050405020304" pitchFamily="18" charset="0"/>
              </a:rPr>
              <a:t>τορνεζίων</a:t>
            </a:r>
            <a:r>
              <a:rPr lang="el-GR" sz="1900" dirty="0" smtClean="0">
                <a:effectLst/>
                <a:ea typeface="Calibri" panose="020F0502020204030204" pitchFamily="34" charset="0"/>
                <a:cs typeface="Times New Roman" panose="02020603050405020304" pitchFamily="18" charset="0"/>
              </a:rPr>
              <a:t>.</a:t>
            </a:r>
          </a:p>
          <a:p>
            <a:pPr algn="just">
              <a:lnSpc>
                <a:spcPct val="150000"/>
              </a:lnSpc>
              <a:spcAft>
                <a:spcPts val="800"/>
              </a:spcAft>
            </a:pPr>
            <a:r>
              <a:rPr lang="el-GR" sz="1900" dirty="0" smtClean="0">
                <a:effectLst/>
                <a:ea typeface="Calibri" panose="020F0502020204030204" pitchFamily="34" charset="0"/>
                <a:cs typeface="Times New Roman" panose="02020603050405020304" pitchFamily="18" charset="0"/>
              </a:rPr>
              <a:t>Το 1427 το </a:t>
            </a:r>
            <a:r>
              <a:rPr lang="el-GR" sz="1900" dirty="0" err="1" smtClean="0">
                <a:effectLst/>
                <a:ea typeface="Calibri" panose="020F0502020204030204" pitchFamily="34" charset="0"/>
                <a:cs typeface="Times New Roman" panose="02020603050405020304" pitchFamily="18" charset="0"/>
              </a:rPr>
              <a:t>Χλεμούτσι</a:t>
            </a:r>
            <a:r>
              <a:rPr lang="el-GR" sz="1900" dirty="0" smtClean="0">
                <a:effectLst/>
                <a:ea typeface="Calibri" panose="020F0502020204030204" pitchFamily="34" charset="0"/>
                <a:cs typeface="Times New Roman" panose="02020603050405020304" pitchFamily="18" charset="0"/>
              </a:rPr>
              <a:t>  περιήλθε ειρηνικά στην ιδιοκτησία του Κωνσταντίνου Παλαιολόγου, ως </a:t>
            </a:r>
            <a:r>
              <a:rPr lang="el-GR" sz="1900" dirty="0" err="1" smtClean="0">
                <a:effectLst/>
                <a:ea typeface="Calibri" panose="020F0502020204030204" pitchFamily="34" charset="0"/>
                <a:cs typeface="Times New Roman" panose="02020603050405020304" pitchFamily="18" charset="0"/>
              </a:rPr>
              <a:t>προικόο</a:t>
            </a:r>
            <a:r>
              <a:rPr lang="el-GR" sz="1900" dirty="0" smtClean="0">
                <a:effectLst/>
                <a:ea typeface="Calibri" panose="020F0502020204030204" pitchFamily="34" charset="0"/>
                <a:cs typeface="Times New Roman" panose="02020603050405020304" pitchFamily="18" charset="0"/>
              </a:rPr>
              <a:t> δώρο για τον γάμο του με την κόρη του Λεονάρδου Β’ </a:t>
            </a:r>
            <a:r>
              <a:rPr lang="el-GR" sz="1900" dirty="0" err="1" smtClean="0">
                <a:effectLst/>
                <a:ea typeface="Calibri" panose="020F0502020204030204" pitchFamily="34" charset="0"/>
                <a:cs typeface="Times New Roman" panose="02020603050405020304" pitchFamily="18" charset="0"/>
              </a:rPr>
              <a:t>Τόκκου</a:t>
            </a:r>
            <a:r>
              <a:rPr lang="el-GR" sz="1900" dirty="0" smtClean="0">
                <a:effectLst/>
                <a:ea typeface="Calibri" panose="020F0502020204030204" pitchFamily="34" charset="0"/>
                <a:cs typeface="Times New Roman" panose="02020603050405020304" pitchFamily="18" charset="0"/>
              </a:rPr>
              <a:t>, ο οποίος, αφού το όρισε ως επίσημη έδρα του Δεύτερου Δεσποτάτου του Μορέως,  το χρησιμοποίησε ως στρατιωτικό και διοικητικό κέντρο. Η ονομασία </a:t>
            </a:r>
            <a:r>
              <a:rPr lang="el-GR" sz="1900" dirty="0" err="1" smtClean="0">
                <a:effectLst/>
                <a:ea typeface="Calibri" panose="020F0502020204030204" pitchFamily="34" charset="0"/>
                <a:cs typeface="Times New Roman" panose="02020603050405020304" pitchFamily="18" charset="0"/>
              </a:rPr>
              <a:t>Χλουμούτσι</a:t>
            </a:r>
            <a:r>
              <a:rPr lang="el-GR" sz="1900" dirty="0" smtClean="0">
                <a:effectLst/>
                <a:ea typeface="Calibri" panose="020F0502020204030204" pitchFamily="34" charset="0"/>
                <a:cs typeface="Times New Roman" panose="02020603050405020304" pitchFamily="18" charset="0"/>
              </a:rPr>
              <a:t> ή </a:t>
            </a:r>
            <a:r>
              <a:rPr lang="el-GR" sz="1900" dirty="0" err="1" smtClean="0">
                <a:effectLst/>
                <a:ea typeface="Calibri" panose="020F0502020204030204" pitchFamily="34" charset="0"/>
                <a:cs typeface="Times New Roman" panose="02020603050405020304" pitchFamily="18" charset="0"/>
              </a:rPr>
              <a:t>Χλεμούτσι</a:t>
            </a:r>
            <a:r>
              <a:rPr lang="el-GR" sz="1900" dirty="0" smtClean="0">
                <a:effectLst/>
                <a:ea typeface="Calibri" panose="020F0502020204030204" pitchFamily="34" charset="0"/>
                <a:cs typeface="Times New Roman" panose="02020603050405020304" pitchFamily="18" charset="0"/>
              </a:rPr>
              <a:t> όπως έφτασε σε εμάς, αποτελεί παραφθορά της λέξης </a:t>
            </a:r>
            <a:r>
              <a:rPr lang="en-US" sz="1900" i="1" dirty="0" smtClean="0">
                <a:effectLst/>
                <a:ea typeface="Calibri" panose="020F0502020204030204" pitchFamily="34" charset="0"/>
                <a:cs typeface="Times New Roman" panose="02020603050405020304" pitchFamily="18" charset="0"/>
              </a:rPr>
              <a:t>Clermont</a:t>
            </a:r>
            <a:r>
              <a:rPr lang="el-GR" sz="1900" i="1" dirty="0" smtClean="0">
                <a:effectLst/>
                <a:ea typeface="Calibri" panose="020F0502020204030204" pitchFamily="34" charset="0"/>
                <a:cs typeface="Times New Roman" panose="02020603050405020304" pitchFamily="18" charset="0"/>
              </a:rPr>
              <a:t>.</a:t>
            </a:r>
            <a:endParaRPr lang="el-GR" sz="1900" dirty="0" smtClean="0">
              <a:effectLst/>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 xmlns:p14="http://schemas.microsoft.com/office/powerpoint/2010/main" val="100817213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2"/>
          </p:nvPr>
        </p:nvSpPr>
        <p:spPr>
          <a:xfrm>
            <a:off x="391888" y="897249"/>
            <a:ext cx="3772149" cy="4971742"/>
          </a:xfrm>
        </p:spPr>
        <p:txBody>
          <a:bodyPr/>
          <a:lstStyle/>
          <a:p>
            <a:pPr algn="just">
              <a:lnSpc>
                <a:spcPct val="150000"/>
              </a:lnSpc>
              <a:spcAft>
                <a:spcPts val="800"/>
              </a:spcAft>
            </a:pPr>
            <a:r>
              <a:rPr lang="el-GR" dirty="0" smtClean="0">
                <a:effectLst/>
                <a:ea typeface="Calibri" panose="020F0502020204030204" pitchFamily="34" charset="0"/>
                <a:cs typeface="Times New Roman" panose="02020603050405020304" pitchFamily="18" charset="0"/>
              </a:rPr>
              <a:t>Το 1460 το κάστρο κατελήφθη από τους Τούρκους και παρέμεινε στα χέρια τους έως την Επανάσταση του 1821, (με μια ενδιάμεση περίοδο από το 1687 έως το 1715 κατά την οποία είχε ανακαταληφθεί από τους Ενετούς). </a:t>
            </a:r>
          </a:p>
          <a:p>
            <a:endParaRPr lang="el-GR" dirty="0"/>
          </a:p>
        </p:txBody>
      </p:sp>
      <p:pic>
        <p:nvPicPr>
          <p:cNvPr id="10" name="Εικόνα 9"/>
          <p:cNvPicPr>
            <a:picLocks noChangeAspect="1"/>
          </p:cNvPicPr>
          <p:nvPr/>
        </p:nvPicPr>
        <p:blipFill rotWithShape="1">
          <a:blip r:embed="rId2" cstate="print"/>
          <a:srcRect l="7768" t="5975" b="11866"/>
          <a:stretch/>
        </p:blipFill>
        <p:spPr>
          <a:xfrm>
            <a:off x="8134597" y="897248"/>
            <a:ext cx="3445835" cy="2188532"/>
          </a:xfrm>
          <a:prstGeom prst="rect">
            <a:avLst/>
          </a:prstGeom>
          <a:ln>
            <a:noFill/>
          </a:ln>
          <a:effectLst>
            <a:softEdge rad="112500"/>
          </a:effectLst>
        </p:spPr>
      </p:pic>
      <p:pic>
        <p:nvPicPr>
          <p:cNvPr id="11" name="Εικόνα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11395" y="897249"/>
            <a:ext cx="3347536" cy="2227633"/>
          </a:xfrm>
          <a:prstGeom prst="rect">
            <a:avLst/>
          </a:prstGeom>
          <a:ln>
            <a:noFill/>
          </a:ln>
          <a:effectLst>
            <a:softEdge rad="112500"/>
          </a:effectLst>
        </p:spPr>
      </p:pic>
      <p:pic>
        <p:nvPicPr>
          <p:cNvPr id="12" name="Εικόνα 11"/>
          <p:cNvPicPr>
            <a:picLocks noChangeAspect="1"/>
          </p:cNvPicPr>
          <p:nvPr/>
        </p:nvPicPr>
        <p:blipFill>
          <a:blip r:embed="rId4" cstate="print"/>
          <a:stretch>
            <a:fillRect/>
          </a:stretch>
        </p:blipFill>
        <p:spPr>
          <a:xfrm>
            <a:off x="4831660" y="3301343"/>
            <a:ext cx="5917109" cy="3182587"/>
          </a:xfrm>
          <a:prstGeom prst="rect">
            <a:avLst/>
          </a:prstGeom>
          <a:ln>
            <a:noFill/>
          </a:ln>
          <a:effectLst>
            <a:softEdge rad="112500"/>
          </a:effectLst>
        </p:spPr>
      </p:pic>
      <p:pic>
        <p:nvPicPr>
          <p:cNvPr id="6" name="Picture 3"/>
          <p:cNvPicPr>
            <a:picLocks noChangeAspect="1" noChangeArrowheads="1"/>
          </p:cNvPicPr>
          <p:nvPr/>
        </p:nvPicPr>
        <p:blipFill>
          <a:blip r:embed="rId5" cstate="print"/>
          <a:srcRect/>
          <a:stretch>
            <a:fillRect/>
          </a:stretch>
        </p:blipFill>
        <p:spPr bwMode="auto">
          <a:xfrm>
            <a:off x="829994" y="3670765"/>
            <a:ext cx="3334043" cy="2749942"/>
          </a:xfrm>
          <a:prstGeom prst="rect">
            <a:avLst/>
          </a:prstGeom>
          <a:ln>
            <a:noFill/>
          </a:ln>
          <a:effectLst>
            <a:softEdge rad="112500"/>
          </a:effectLst>
        </p:spPr>
      </p:pic>
    </p:spTree>
    <p:extLst>
      <p:ext uri="{BB962C8B-B14F-4D97-AF65-F5344CB8AC3E}">
        <p14:creationId xmlns="" xmlns:p14="http://schemas.microsoft.com/office/powerpoint/2010/main" val="1596775322"/>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2"/>
          </p:nvPr>
        </p:nvSpPr>
        <p:spPr>
          <a:xfrm>
            <a:off x="1294227" y="942535"/>
            <a:ext cx="9594166" cy="2518117"/>
          </a:xfrm>
        </p:spPr>
        <p:txBody>
          <a:bodyPr>
            <a:normAutofit/>
          </a:bodyPr>
          <a:lstStyle/>
          <a:p>
            <a:pPr algn="just">
              <a:lnSpc>
                <a:spcPct val="150000"/>
              </a:lnSpc>
              <a:spcAft>
                <a:spcPts val="800"/>
              </a:spcAft>
            </a:pPr>
            <a:r>
              <a:rPr lang="el-GR" dirty="0" smtClean="0">
                <a:effectLst/>
                <a:ea typeface="Calibri" panose="020F0502020204030204" pitchFamily="34" charset="0"/>
                <a:cs typeface="Times New Roman" panose="02020603050405020304" pitchFamily="18" charset="0"/>
              </a:rPr>
              <a:t>Κατά τη διάρκεια της Επανάστασης του 1821 το </a:t>
            </a:r>
            <a:r>
              <a:rPr lang="el-GR" dirty="0" err="1" smtClean="0">
                <a:effectLst/>
                <a:ea typeface="Calibri" panose="020F0502020204030204" pitchFamily="34" charset="0"/>
                <a:cs typeface="Times New Roman" panose="02020603050405020304" pitchFamily="18" charset="0"/>
              </a:rPr>
              <a:t>Χλεμούτσι</a:t>
            </a:r>
            <a:r>
              <a:rPr lang="el-GR" dirty="0" smtClean="0">
                <a:effectLst/>
                <a:ea typeface="Calibri" panose="020F0502020204030204" pitchFamily="34" charset="0"/>
                <a:cs typeface="Times New Roman" panose="02020603050405020304" pitchFamily="18" charset="0"/>
              </a:rPr>
              <a:t> έπαιξε σημαντικό ρόλο. Στις 26 Μαρτίου 1821, το κάστρο πολιορκήθηκε από τους Ηλείους οπλαρχηγούς </a:t>
            </a:r>
            <a:r>
              <a:rPr lang="el-GR" dirty="0" err="1" smtClean="0">
                <a:effectLst/>
                <a:ea typeface="Calibri" panose="020F0502020204030204" pitchFamily="34" charset="0"/>
                <a:cs typeface="Times New Roman" panose="02020603050405020304" pitchFamily="18" charset="0"/>
              </a:rPr>
              <a:t>Βιλαέτη</a:t>
            </a:r>
            <a:r>
              <a:rPr lang="el-GR" dirty="0" smtClean="0">
                <a:effectLst/>
                <a:ea typeface="Calibri" panose="020F0502020204030204" pitchFamily="34" charset="0"/>
                <a:cs typeface="Times New Roman" panose="02020603050405020304" pitchFamily="18" charset="0"/>
              </a:rPr>
              <a:t> και </a:t>
            </a:r>
            <a:r>
              <a:rPr lang="el-GR" dirty="0" err="1" smtClean="0">
                <a:effectLst/>
                <a:ea typeface="Calibri" panose="020F0502020204030204" pitchFamily="34" charset="0"/>
                <a:cs typeface="Times New Roman" panose="02020603050405020304" pitchFamily="18" charset="0"/>
              </a:rPr>
              <a:t>Σισίνη</a:t>
            </a:r>
            <a:r>
              <a:rPr lang="el-GR" dirty="0" smtClean="0">
                <a:effectLst/>
                <a:ea typeface="Calibri" panose="020F0502020204030204" pitchFamily="34" charset="0"/>
                <a:cs typeface="Times New Roman" panose="02020603050405020304" pitchFamily="18" charset="0"/>
              </a:rPr>
              <a:t> προκειμένου να αποτρέψουν την τούρκικη φρουρά του να φύγει για να ενισχύσει την  Πάτρα, το κάστρο της οποίας πολιορκούσαν οι επαναστατημένοι Έλληνες. Ωστόσο, σώμα  400 </a:t>
            </a:r>
            <a:r>
              <a:rPr lang="el-GR" dirty="0" err="1" smtClean="0">
                <a:effectLst/>
                <a:ea typeface="Calibri" panose="020F0502020204030204" pitchFamily="34" charset="0"/>
                <a:cs typeface="Times New Roman" panose="02020603050405020304" pitchFamily="18" charset="0"/>
              </a:rPr>
              <a:t>Λαλαίων</a:t>
            </a:r>
            <a:r>
              <a:rPr lang="el-GR" dirty="0" smtClean="0">
                <a:effectLst/>
                <a:ea typeface="Calibri" panose="020F0502020204030204" pitchFamily="34" charset="0"/>
                <a:cs typeface="Times New Roman" panose="02020603050405020304" pitchFamily="18" charset="0"/>
              </a:rPr>
              <a:t> (μουσουλμάνων Αλβανών που κατοικούσαν στην περιοχή Λάλα) επιτέθηκαν και αφού διέλυσαν την πολιορκία, έκαψαν και λεηλάτησαν την περιοχή.</a:t>
            </a:r>
          </a:p>
        </p:txBody>
      </p:sp>
      <p:pic>
        <p:nvPicPr>
          <p:cNvPr id="6" name="Εικόνα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336298" y="3612294"/>
            <a:ext cx="6103123" cy="2610252"/>
          </a:xfrm>
          <a:prstGeom prst="rect">
            <a:avLst/>
          </a:prstGeom>
          <a:ln>
            <a:noFill/>
          </a:ln>
          <a:effectLst>
            <a:softEdge rad="112500"/>
          </a:effectLst>
        </p:spPr>
      </p:pic>
    </p:spTree>
    <p:extLst>
      <p:ext uri="{BB962C8B-B14F-4D97-AF65-F5344CB8AC3E}">
        <p14:creationId xmlns="" xmlns:p14="http://schemas.microsoft.com/office/powerpoint/2010/main" val="574461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6006904" y="604911"/>
            <a:ext cx="5401993" cy="5893921"/>
          </a:xfrm>
          <a:prstGeom prst="rect">
            <a:avLst/>
          </a:prstGeom>
        </p:spPr>
        <p:txBody>
          <a:bodyPr wrap="square">
            <a:spAutoFit/>
          </a:bodyPr>
          <a:lstStyle/>
          <a:p>
            <a:pPr algn="just">
              <a:lnSpc>
                <a:spcPct val="150000"/>
              </a:lnSpc>
              <a:spcAft>
                <a:spcPts val="800"/>
              </a:spcAft>
            </a:pPr>
            <a:r>
              <a:rPr lang="el-GR" sz="1600" dirty="0" smtClean="0">
                <a:solidFill>
                  <a:schemeClr val="tx2"/>
                </a:solidFill>
                <a:ea typeface="Calibri" panose="020F0502020204030204" pitchFamily="34" charset="0"/>
                <a:cs typeface="Times New Roman" panose="02020603050405020304" pitchFamily="18" charset="0"/>
              </a:rPr>
              <a:t>Το Φθινόπωρο του 1825 κατά τις επιδρομές του Ιμπραήμ  στον Ηλιακό κάμπο, </a:t>
            </a:r>
            <a:r>
              <a:rPr lang="el-GR" sz="1600" dirty="0" smtClean="0">
                <a:solidFill>
                  <a:schemeClr val="tx2"/>
                </a:solidFill>
                <a:ea typeface="Calibri" panose="020F0502020204030204" pitchFamily="34" charset="0"/>
                <a:cs typeface="Arial" panose="020B0604020202020204" pitchFamily="34" charset="0"/>
              </a:rPr>
              <a:t>στο </a:t>
            </a:r>
            <a:r>
              <a:rPr lang="el-GR" sz="1600" dirty="0" err="1" smtClean="0">
                <a:solidFill>
                  <a:schemeClr val="tx2"/>
                </a:solidFill>
                <a:ea typeface="Calibri" panose="020F0502020204030204" pitchFamily="34" charset="0"/>
                <a:cs typeface="Arial" panose="020B0604020202020204" pitchFamily="34" charset="0"/>
              </a:rPr>
              <a:t>Χλεμούτσι</a:t>
            </a:r>
            <a:r>
              <a:rPr lang="el-GR" sz="1600" dirty="0" smtClean="0">
                <a:solidFill>
                  <a:schemeClr val="tx2"/>
                </a:solidFill>
                <a:ea typeface="Calibri" panose="020F0502020204030204" pitchFamily="34" charset="0"/>
                <a:cs typeface="Arial" panose="020B0604020202020204" pitchFamily="34" charset="0"/>
              </a:rPr>
              <a:t> βρήκαν καταφύγιο τα γυναικόπαιδα των γύρω χωριών, ενώ </a:t>
            </a:r>
            <a:r>
              <a:rPr lang="el-GR" sz="1600" dirty="0" smtClean="0">
                <a:solidFill>
                  <a:schemeClr val="tx2"/>
                </a:solidFill>
                <a:ea typeface="Calibri" panose="020F0502020204030204" pitchFamily="34" charset="0"/>
                <a:cs typeface="Times New Roman" panose="02020603050405020304" pitchFamily="18" charset="0"/>
              </a:rPr>
              <a:t>ο </a:t>
            </a:r>
            <a:r>
              <a:rPr lang="el-GR" sz="1600" dirty="0" err="1" smtClean="0">
                <a:solidFill>
                  <a:schemeClr val="tx2"/>
                </a:solidFill>
                <a:ea typeface="Calibri" panose="020F0502020204030204" pitchFamily="34" charset="0"/>
                <a:cs typeface="Times New Roman" panose="02020603050405020304" pitchFamily="18" charset="0"/>
              </a:rPr>
              <a:t>Σισίνης</a:t>
            </a:r>
            <a:r>
              <a:rPr lang="el-GR" sz="1600" dirty="0" smtClean="0">
                <a:solidFill>
                  <a:schemeClr val="tx2"/>
                </a:solidFill>
                <a:ea typeface="Calibri" panose="020F0502020204030204" pitchFamily="34" charset="0"/>
                <a:cs typeface="Times New Roman" panose="02020603050405020304" pitchFamily="18" charset="0"/>
              </a:rPr>
              <a:t> το οργάνωσε με </a:t>
            </a:r>
            <a:r>
              <a:rPr lang="el-GR" sz="1600" dirty="0" smtClean="0">
                <a:solidFill>
                  <a:schemeClr val="tx2"/>
                </a:solidFill>
                <a:ea typeface="Calibri" panose="020F0502020204030204" pitchFamily="34" charset="0"/>
                <a:cs typeface="Arial" panose="020B0604020202020204" pitchFamily="34" charset="0"/>
              </a:rPr>
              <a:t>ενόπλους και τέσσερα κανόνια. </a:t>
            </a:r>
          </a:p>
          <a:p>
            <a:pPr algn="just">
              <a:lnSpc>
                <a:spcPct val="150000"/>
              </a:lnSpc>
              <a:spcAft>
                <a:spcPts val="800"/>
              </a:spcAft>
            </a:pPr>
            <a:r>
              <a:rPr lang="el-GR" sz="1600" dirty="0" smtClean="0">
                <a:solidFill>
                  <a:schemeClr val="tx2"/>
                </a:solidFill>
                <a:ea typeface="Calibri" panose="020F0502020204030204" pitchFamily="34" charset="0"/>
                <a:cs typeface="Arial" panose="020B0604020202020204" pitchFamily="34" charset="0"/>
              </a:rPr>
              <a:t>Ωστόσο, ο Βέρας, συγκέντρωσε όσους άνδρες ήταν στο κάστρο και στα γύρω χωριά  και μαζί έδωσαν έναν λυσσαλέο αγώνα στην περιοχή του Βαρθολομιού στις 9 Νοεμβρίου από τον οποίο δε γλίτωσε κανείς  πλην ενός  που «</a:t>
            </a:r>
            <a:r>
              <a:rPr lang="el-GR" sz="1600" i="1" dirty="0" smtClean="0">
                <a:solidFill>
                  <a:schemeClr val="tx2"/>
                </a:solidFill>
                <a:ea typeface="Calibri" panose="020F0502020204030204" pitchFamily="34" charset="0"/>
                <a:cs typeface="Arial" panose="020B0604020202020204" pitchFamily="34" charset="0"/>
              </a:rPr>
              <a:t>…επήγε στο Κάστρο και έδωσε την αγγελία της ήττας των». </a:t>
            </a:r>
          </a:p>
          <a:p>
            <a:pPr algn="just">
              <a:lnSpc>
                <a:spcPct val="150000"/>
              </a:lnSpc>
              <a:spcAft>
                <a:spcPts val="800"/>
              </a:spcAft>
            </a:pPr>
            <a:r>
              <a:rPr lang="el-GR" sz="1600" dirty="0" smtClean="0">
                <a:solidFill>
                  <a:schemeClr val="tx2"/>
                </a:solidFill>
                <a:ea typeface="Calibri" panose="020F0502020204030204" pitchFamily="34" charset="0"/>
                <a:cs typeface="Arial" panose="020B0604020202020204" pitchFamily="34" charset="0"/>
              </a:rPr>
              <a:t>Η παράδοση θέλει ένα προδότη με το όνομα </a:t>
            </a:r>
            <a:r>
              <a:rPr lang="el-GR" sz="1600" dirty="0" err="1" smtClean="0">
                <a:solidFill>
                  <a:schemeClr val="tx2"/>
                </a:solidFill>
                <a:ea typeface="Calibri" panose="020F0502020204030204" pitchFamily="34" charset="0"/>
                <a:cs typeface="Arial" panose="020B0604020202020204" pitchFamily="34" charset="0"/>
              </a:rPr>
              <a:t>Τζιβρά</a:t>
            </a:r>
            <a:r>
              <a:rPr lang="el-GR" sz="1600" dirty="0" smtClean="0">
                <a:solidFill>
                  <a:schemeClr val="tx2"/>
                </a:solidFill>
                <a:ea typeface="Calibri" panose="020F0502020204030204" pitchFamily="34" charset="0"/>
                <a:cs typeface="Arial" panose="020B0604020202020204" pitchFamily="34" charset="0"/>
              </a:rPr>
              <a:t>, να ενημερώνει τους Αιγυπτίους και να στήνεται ενέδρα στο μονοπάτι που οδηγούσε στο Κάστρο  προκειμένου να εμποδιστούν οι  πολεμιστές από το </a:t>
            </a:r>
            <a:r>
              <a:rPr lang="el-GR" sz="1600" dirty="0" err="1" smtClean="0">
                <a:solidFill>
                  <a:schemeClr val="tx2"/>
                </a:solidFill>
                <a:ea typeface="Calibri" panose="020F0502020204030204" pitchFamily="34" charset="0"/>
                <a:cs typeface="Arial" panose="020B0604020202020204" pitchFamily="34" charset="0"/>
              </a:rPr>
              <a:t>Χλεμούτσι</a:t>
            </a:r>
            <a:r>
              <a:rPr lang="el-GR" sz="1600" dirty="0" smtClean="0">
                <a:solidFill>
                  <a:schemeClr val="tx2"/>
                </a:solidFill>
                <a:ea typeface="Calibri" panose="020F0502020204030204" pitchFamily="34" charset="0"/>
                <a:cs typeface="Arial" panose="020B0604020202020204" pitchFamily="34" charset="0"/>
              </a:rPr>
              <a:t> να συνδράμουν τους  </a:t>
            </a:r>
            <a:r>
              <a:rPr lang="el-GR" sz="1600" dirty="0" err="1" smtClean="0">
                <a:solidFill>
                  <a:schemeClr val="tx2"/>
                </a:solidFill>
                <a:ea typeface="Calibri" panose="020F0502020204030204" pitchFamily="34" charset="0"/>
                <a:cs typeface="Arial" panose="020B0604020202020204" pitchFamily="34" charset="0"/>
              </a:rPr>
              <a:t>Βαρθολομαίους</a:t>
            </a:r>
            <a:r>
              <a:rPr lang="el-GR" sz="1600" dirty="0" smtClean="0">
                <a:solidFill>
                  <a:schemeClr val="tx2"/>
                </a:solidFill>
                <a:ea typeface="Calibri" panose="020F0502020204030204" pitchFamily="34" charset="0"/>
                <a:cs typeface="Arial" panose="020B0604020202020204" pitchFamily="34" charset="0"/>
              </a:rPr>
              <a:t> μαχητές.</a:t>
            </a:r>
          </a:p>
          <a:p>
            <a:pPr algn="ctr">
              <a:lnSpc>
                <a:spcPct val="150000"/>
              </a:lnSpc>
              <a:spcAft>
                <a:spcPts val="800"/>
              </a:spcAft>
            </a:pPr>
            <a:endParaRPr lang="el-GR" sz="1400" i="1" dirty="0" smtClean="0">
              <a:latin typeface="Arial" panose="020B0604020202020204" pitchFamily="34" charset="0"/>
              <a:ea typeface="Calibri" panose="020F0502020204030204" pitchFamily="34" charset="0"/>
              <a:cs typeface="Arial" panose="020B0604020202020204" pitchFamily="34" charset="0"/>
            </a:endParaRPr>
          </a:p>
        </p:txBody>
      </p:sp>
      <p:sp>
        <p:nvSpPr>
          <p:cNvPr id="7" name="6 - Ορθογώνιο"/>
          <p:cNvSpPr/>
          <p:nvPr/>
        </p:nvSpPr>
        <p:spPr>
          <a:xfrm>
            <a:off x="1630363" y="5440919"/>
            <a:ext cx="3048000" cy="307777"/>
          </a:xfrm>
          <a:prstGeom prst="rect">
            <a:avLst/>
          </a:prstGeom>
        </p:spPr>
        <p:txBody>
          <a:bodyPr>
            <a:spAutoFit/>
          </a:bodyPr>
          <a:lstStyle/>
          <a:p>
            <a:r>
              <a:rPr lang="el-GR" sz="1400"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endParaRPr lang="el-GR" dirty="0"/>
          </a:p>
        </p:txBody>
      </p:sp>
      <p:pic>
        <p:nvPicPr>
          <p:cNvPr id="8" name="Εικόνα 2"/>
          <p:cNvPicPr>
            <a:picLocks noChangeAspect="1"/>
          </p:cNvPicPr>
          <p:nvPr/>
        </p:nvPicPr>
        <p:blipFill rotWithShape="1">
          <a:blip r:embed="rId2" cstate="print">
            <a:extLst>
              <a:ext uri="{28A0092B-C50C-407E-A947-70E740481C1C}">
                <a14:useLocalDpi xmlns="" xmlns:a14="http://schemas.microsoft.com/office/drawing/2010/main" val="0"/>
              </a:ext>
            </a:extLst>
          </a:blip>
          <a:srcRect l="6575" r="4302"/>
          <a:stretch/>
        </p:blipFill>
        <p:spPr>
          <a:xfrm>
            <a:off x="1514563" y="799972"/>
            <a:ext cx="3479469" cy="2447690"/>
          </a:xfrm>
          <a:prstGeom prst="rect">
            <a:avLst/>
          </a:prstGeom>
          <a:ln>
            <a:noFill/>
          </a:ln>
          <a:effectLst>
            <a:softEdge rad="112500"/>
          </a:effectLst>
        </p:spPr>
      </p:pic>
      <p:pic>
        <p:nvPicPr>
          <p:cNvPr id="9" name="Θέση περιεχομένου 4"/>
          <p:cNvPicPr>
            <a:picLocks noGrp="1" noChangeAspect="1"/>
          </p:cNvPicPr>
          <p:nvPr>
            <p:ph sz="quarter" idx="1"/>
          </p:nvPr>
        </p:nvPicPr>
        <p:blipFill>
          <a:blip r:embed="rId3" cstate="print">
            <a:extLst>
              <a:ext uri="{28A0092B-C50C-407E-A947-70E740481C1C}">
                <a14:useLocalDpi xmlns="" xmlns:a14="http://schemas.microsoft.com/office/drawing/2010/main" val="0"/>
              </a:ext>
            </a:extLst>
          </a:blip>
          <a:stretch>
            <a:fillRect/>
          </a:stretch>
        </p:blipFill>
        <p:spPr>
          <a:xfrm>
            <a:off x="1505787" y="3430628"/>
            <a:ext cx="3396891" cy="2447691"/>
          </a:xfrm>
          <a:prstGeom prst="rect">
            <a:avLst/>
          </a:prstGeom>
          <a:ln>
            <a:noFill/>
          </a:ln>
          <a:effectLst>
            <a:softEdge rad="112500"/>
          </a:effectLst>
        </p:spPr>
      </p:pic>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2"/>
          </p:nvPr>
        </p:nvSpPr>
        <p:spPr>
          <a:xfrm>
            <a:off x="-267286" y="1053179"/>
            <a:ext cx="3376246" cy="5238005"/>
          </a:xfrm>
        </p:spPr>
        <p:txBody>
          <a:bodyPr>
            <a:normAutofit/>
          </a:bodyPr>
          <a:lstStyle/>
          <a:p>
            <a:pPr algn="just">
              <a:lnSpc>
                <a:spcPct val="150000"/>
              </a:lnSpc>
              <a:spcAft>
                <a:spcPts val="800"/>
              </a:spcAft>
            </a:pPr>
            <a:endParaRPr lang="el-GR"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l-GR" dirty="0" smtClean="0">
                <a:effectLst/>
                <a:latin typeface="Arial" panose="020B0604020202020204" pitchFamily="34" charset="0"/>
                <a:ea typeface="Calibri" panose="020F0502020204030204" pitchFamily="34" charset="0"/>
                <a:cs typeface="Times New Roman" panose="02020603050405020304" pitchFamily="18" charset="0"/>
              </a:rPr>
              <a:t>. </a:t>
            </a:r>
            <a:endParaRPr lang="el-GR"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10" name="9 - Ορθογώνιο"/>
          <p:cNvSpPr/>
          <p:nvPr/>
        </p:nvSpPr>
        <p:spPr>
          <a:xfrm>
            <a:off x="2096086" y="379828"/>
            <a:ext cx="7118252" cy="7171194"/>
          </a:xfrm>
          <a:prstGeom prst="rect">
            <a:avLst/>
          </a:prstGeom>
        </p:spPr>
        <p:txBody>
          <a:bodyPr wrap="square">
            <a:spAutoFit/>
          </a:bodyPr>
          <a:lstStyle/>
          <a:p>
            <a:pPr algn="just"/>
            <a:r>
              <a:rPr lang="el-GR" sz="1600" dirty="0" smtClean="0">
                <a:solidFill>
                  <a:schemeClr val="tx2"/>
                </a:solidFill>
                <a:cs typeface="Arial" pitchFamily="34" charset="0"/>
              </a:rPr>
              <a:t>Ο τρόμος που προκλήθηκε στους κατοίκους από τον ερχομό του Ιμπραήμ στην περιοχή της Γαστούνης αποτυπώνεται στο πιο κάτω δημοτικό τραγούδι:</a:t>
            </a:r>
          </a:p>
          <a:p>
            <a:pPr algn="ctr"/>
            <a:r>
              <a:rPr lang="el-GR" dirty="0" smtClean="0">
                <a:solidFill>
                  <a:schemeClr val="tx2"/>
                </a:solidFill>
                <a:latin typeface="Arial" pitchFamily="34" charset="0"/>
                <a:cs typeface="Arial" pitchFamily="34" charset="0"/>
              </a:rPr>
              <a:t/>
            </a:r>
            <a:br>
              <a:rPr lang="el-GR" dirty="0" smtClean="0">
                <a:solidFill>
                  <a:schemeClr val="tx2"/>
                </a:solidFill>
                <a:latin typeface="Arial" pitchFamily="34" charset="0"/>
                <a:cs typeface="Arial" pitchFamily="34" charset="0"/>
              </a:rPr>
            </a:br>
            <a:r>
              <a:rPr lang="el-GR" sz="1400" i="1" dirty="0" smtClean="0">
                <a:solidFill>
                  <a:schemeClr val="tx2"/>
                </a:solidFill>
                <a:latin typeface="Arial" pitchFamily="34" charset="0"/>
                <a:cs typeface="Arial" pitchFamily="34" charset="0"/>
              </a:rPr>
              <a:t>«</a:t>
            </a:r>
            <a:r>
              <a:rPr lang="el-GR" sz="1600" i="1" dirty="0" smtClean="0">
                <a:solidFill>
                  <a:schemeClr val="tx2"/>
                </a:solidFill>
              </a:rPr>
              <a:t>Τ’ </a:t>
            </a:r>
            <a:r>
              <a:rPr lang="el-GR" sz="1600" i="1" dirty="0" err="1" smtClean="0">
                <a:solidFill>
                  <a:schemeClr val="tx2"/>
                </a:solidFill>
              </a:rPr>
              <a:t>ειν</a:t>
            </a:r>
            <a:r>
              <a:rPr lang="el-GR" sz="1600" i="1" dirty="0" smtClean="0">
                <a:solidFill>
                  <a:schemeClr val="tx2"/>
                </a:solidFill>
              </a:rPr>
              <a:t>’ το κακό που πάθαμε εδώ στα </a:t>
            </a:r>
            <a:r>
              <a:rPr lang="el-GR" sz="1600" i="1" dirty="0" err="1" smtClean="0">
                <a:solidFill>
                  <a:schemeClr val="tx2"/>
                </a:solidFill>
              </a:rPr>
              <a:t>καμποχώρια</a:t>
            </a:r>
            <a:r>
              <a:rPr lang="el-GR" sz="1600" i="1" dirty="0" smtClean="0">
                <a:solidFill>
                  <a:schemeClr val="tx2"/>
                </a:solidFill>
              </a:rPr>
              <a:t>;</a:t>
            </a:r>
          </a:p>
          <a:p>
            <a:pPr algn="ctr"/>
            <a:r>
              <a:rPr lang="el-GR" sz="1600" i="1" dirty="0" smtClean="0">
                <a:solidFill>
                  <a:schemeClr val="tx2"/>
                </a:solidFill>
              </a:rPr>
              <a:t>βγήκε ο </a:t>
            </a:r>
            <a:r>
              <a:rPr lang="el-GR" sz="1600" i="1" dirty="0" err="1" smtClean="0">
                <a:solidFill>
                  <a:schemeClr val="tx2"/>
                </a:solidFill>
              </a:rPr>
              <a:t>Μπραϊμης</a:t>
            </a:r>
            <a:r>
              <a:rPr lang="el-GR" sz="1600" i="1" dirty="0" smtClean="0">
                <a:solidFill>
                  <a:schemeClr val="tx2"/>
                </a:solidFill>
              </a:rPr>
              <a:t>  </a:t>
            </a:r>
            <a:r>
              <a:rPr lang="el-GR" sz="1600" i="1" dirty="0" err="1" smtClean="0">
                <a:solidFill>
                  <a:schemeClr val="tx2"/>
                </a:solidFill>
              </a:rPr>
              <a:t>παγανιά</a:t>
            </a:r>
            <a:r>
              <a:rPr lang="el-GR" sz="1600" i="1" dirty="0" smtClean="0">
                <a:solidFill>
                  <a:schemeClr val="tx2"/>
                </a:solidFill>
              </a:rPr>
              <a:t> να πιάσει τον </a:t>
            </a:r>
            <a:r>
              <a:rPr lang="el-GR" sz="1600" i="1" dirty="0" err="1" smtClean="0">
                <a:solidFill>
                  <a:schemeClr val="tx2"/>
                </a:solidFill>
              </a:rPr>
              <a:t>Σισίνη</a:t>
            </a:r>
            <a:r>
              <a:rPr lang="el-GR" sz="1600" i="1" dirty="0" smtClean="0">
                <a:solidFill>
                  <a:schemeClr val="tx2"/>
                </a:solidFill>
              </a:rPr>
              <a:t>. </a:t>
            </a:r>
          </a:p>
          <a:p>
            <a:pPr algn="ctr"/>
            <a:r>
              <a:rPr lang="el-GR" sz="1600" i="1" dirty="0" smtClean="0">
                <a:solidFill>
                  <a:schemeClr val="tx2"/>
                </a:solidFill>
              </a:rPr>
              <a:t>Από τη Βάρδα πέρασε, πάει κατά τη </a:t>
            </a:r>
            <a:r>
              <a:rPr lang="el-GR" sz="1600" i="1" dirty="0" err="1" smtClean="0">
                <a:solidFill>
                  <a:schemeClr val="tx2"/>
                </a:solidFill>
              </a:rPr>
              <a:t>Δίβρη</a:t>
            </a:r>
            <a:r>
              <a:rPr lang="el-GR" sz="1600" i="1" dirty="0" smtClean="0">
                <a:solidFill>
                  <a:schemeClr val="tx2"/>
                </a:solidFill>
              </a:rPr>
              <a:t>. </a:t>
            </a:r>
          </a:p>
          <a:p>
            <a:pPr algn="ctr"/>
            <a:r>
              <a:rPr lang="el-GR" sz="1600" i="1" dirty="0" smtClean="0">
                <a:solidFill>
                  <a:schemeClr val="tx2"/>
                </a:solidFill>
              </a:rPr>
              <a:t>Στου Λάλα στρατό εκπαίδευσε,</a:t>
            </a:r>
          </a:p>
          <a:p>
            <a:pPr algn="ctr"/>
            <a:r>
              <a:rPr lang="el-GR" sz="1600" i="1" dirty="0" smtClean="0">
                <a:solidFill>
                  <a:schemeClr val="tx2"/>
                </a:solidFill>
              </a:rPr>
              <a:t> φορτώνει μπαρουτόβολα και πάει για τη Γαστούνη.</a:t>
            </a:r>
          </a:p>
          <a:p>
            <a:pPr algn="ctr"/>
            <a:r>
              <a:rPr lang="el-GR" sz="1600" i="1" dirty="0" smtClean="0">
                <a:solidFill>
                  <a:schemeClr val="tx2"/>
                </a:solidFill>
              </a:rPr>
              <a:t>Στου </a:t>
            </a:r>
            <a:r>
              <a:rPr lang="el-GR" sz="1600" i="1" dirty="0" err="1" smtClean="0">
                <a:solidFill>
                  <a:schemeClr val="tx2"/>
                </a:solidFill>
              </a:rPr>
              <a:t>Χάβαρη</a:t>
            </a:r>
            <a:r>
              <a:rPr lang="el-GR" sz="1600" i="1" dirty="0" smtClean="0">
                <a:solidFill>
                  <a:schemeClr val="tx2"/>
                </a:solidFill>
              </a:rPr>
              <a:t> κατασκήνωσε, κυκλώνει τη Γαστούνη.</a:t>
            </a:r>
          </a:p>
          <a:p>
            <a:pPr algn="ctr"/>
            <a:r>
              <a:rPr lang="el-GR" sz="1600" i="1" dirty="0" smtClean="0">
                <a:solidFill>
                  <a:schemeClr val="tx2"/>
                </a:solidFill>
              </a:rPr>
              <a:t> –</a:t>
            </a:r>
            <a:r>
              <a:rPr lang="el-GR" sz="1600" i="1" dirty="0" err="1" smtClean="0">
                <a:solidFill>
                  <a:schemeClr val="tx2"/>
                </a:solidFill>
              </a:rPr>
              <a:t>Σισίνη</a:t>
            </a:r>
            <a:r>
              <a:rPr lang="el-GR" sz="1600" i="1" dirty="0" smtClean="0">
                <a:solidFill>
                  <a:schemeClr val="tx2"/>
                </a:solidFill>
              </a:rPr>
              <a:t>, δώσε τα κλειδιά, του κάστρου του </a:t>
            </a:r>
            <a:r>
              <a:rPr lang="el-GR" sz="1600" i="1" dirty="0" err="1" smtClean="0">
                <a:solidFill>
                  <a:schemeClr val="tx2"/>
                </a:solidFill>
              </a:rPr>
              <a:t>Χλεμούτσι</a:t>
            </a:r>
            <a:r>
              <a:rPr lang="el-GR" sz="1600" i="1" dirty="0" smtClean="0">
                <a:solidFill>
                  <a:schemeClr val="tx2"/>
                </a:solidFill>
              </a:rPr>
              <a:t>, </a:t>
            </a:r>
          </a:p>
          <a:p>
            <a:pPr algn="ctr"/>
            <a:r>
              <a:rPr lang="el-GR" sz="1600" i="1" dirty="0" smtClean="0">
                <a:solidFill>
                  <a:schemeClr val="tx2"/>
                </a:solidFill>
              </a:rPr>
              <a:t>-</a:t>
            </a:r>
            <a:r>
              <a:rPr lang="el-GR" sz="1600" i="1" dirty="0" err="1" smtClean="0">
                <a:solidFill>
                  <a:schemeClr val="tx2"/>
                </a:solidFill>
              </a:rPr>
              <a:t>Σισίνη</a:t>
            </a:r>
            <a:r>
              <a:rPr lang="el-GR" sz="1600" i="1" dirty="0" smtClean="0">
                <a:solidFill>
                  <a:schemeClr val="tx2"/>
                </a:solidFill>
              </a:rPr>
              <a:t>, παραδώσου. </a:t>
            </a:r>
          </a:p>
          <a:p>
            <a:pPr algn="ctr"/>
            <a:r>
              <a:rPr lang="el-GR" sz="1600" i="1" dirty="0" err="1" smtClean="0">
                <a:solidFill>
                  <a:schemeClr val="tx2"/>
                </a:solidFill>
              </a:rPr>
              <a:t>Σισίνης</a:t>
            </a:r>
            <a:r>
              <a:rPr lang="el-GR" sz="1600" i="1" dirty="0" smtClean="0">
                <a:solidFill>
                  <a:schemeClr val="tx2"/>
                </a:solidFill>
              </a:rPr>
              <a:t> σαν το άκουσε, πολύ του </a:t>
            </a:r>
            <a:r>
              <a:rPr lang="el-GR" sz="1600" i="1" dirty="0" err="1" smtClean="0">
                <a:solidFill>
                  <a:schemeClr val="tx2"/>
                </a:solidFill>
              </a:rPr>
              <a:t>βαρυφάνη</a:t>
            </a:r>
            <a:r>
              <a:rPr lang="el-GR" sz="1600" i="1" dirty="0" smtClean="0">
                <a:solidFill>
                  <a:schemeClr val="tx2"/>
                </a:solidFill>
              </a:rPr>
              <a:t>.</a:t>
            </a:r>
          </a:p>
          <a:p>
            <a:pPr algn="ctr"/>
            <a:r>
              <a:rPr lang="el-GR" sz="1600" i="1" dirty="0" smtClean="0">
                <a:solidFill>
                  <a:schemeClr val="tx2"/>
                </a:solidFill>
              </a:rPr>
              <a:t>Ψιλή φωνούλα έβγαλε. Τον στρατηγό φωνάζει:</a:t>
            </a:r>
          </a:p>
          <a:p>
            <a:pPr algn="ctr"/>
            <a:r>
              <a:rPr lang="el-GR" sz="1600" i="1" dirty="0" smtClean="0">
                <a:solidFill>
                  <a:schemeClr val="tx2"/>
                </a:solidFill>
              </a:rPr>
              <a:t>-Χρύσανθε, καβάλα τ’ άλογο, πέρασε στου </a:t>
            </a:r>
            <a:r>
              <a:rPr lang="el-GR" sz="1600" i="1" dirty="0" err="1" smtClean="0">
                <a:solidFill>
                  <a:schemeClr val="tx2"/>
                </a:solidFill>
              </a:rPr>
              <a:t>Καρδιακαύτη</a:t>
            </a:r>
            <a:r>
              <a:rPr lang="el-GR" sz="1600" i="1" dirty="0" smtClean="0">
                <a:solidFill>
                  <a:schemeClr val="tx2"/>
                </a:solidFill>
              </a:rPr>
              <a:t>, </a:t>
            </a:r>
          </a:p>
          <a:p>
            <a:pPr algn="ctr"/>
            <a:r>
              <a:rPr lang="el-GR" sz="1600" i="1" dirty="0" smtClean="0">
                <a:solidFill>
                  <a:schemeClr val="tx2"/>
                </a:solidFill>
              </a:rPr>
              <a:t>πάρε τον καπετάν Χρόνη κι όλους τους οπλοφόρους. </a:t>
            </a:r>
          </a:p>
          <a:p>
            <a:pPr algn="ctr"/>
            <a:r>
              <a:rPr lang="el-GR" sz="1600" i="1" dirty="0" smtClean="0">
                <a:solidFill>
                  <a:schemeClr val="tx2"/>
                </a:solidFill>
              </a:rPr>
              <a:t>Πιάσε την οροσειρά </a:t>
            </a:r>
            <a:r>
              <a:rPr lang="el-GR" sz="1600" i="1" dirty="0" err="1" smtClean="0">
                <a:solidFill>
                  <a:schemeClr val="tx2"/>
                </a:solidFill>
              </a:rPr>
              <a:t>Βλαχέρνας</a:t>
            </a:r>
            <a:r>
              <a:rPr lang="el-GR" sz="1600" i="1" dirty="0" smtClean="0">
                <a:solidFill>
                  <a:schemeClr val="tx2"/>
                </a:solidFill>
              </a:rPr>
              <a:t>, </a:t>
            </a:r>
          </a:p>
          <a:p>
            <a:pPr algn="ctr"/>
            <a:r>
              <a:rPr lang="el-GR" sz="1600" i="1" dirty="0" smtClean="0">
                <a:solidFill>
                  <a:schemeClr val="tx2"/>
                </a:solidFill>
              </a:rPr>
              <a:t>πιάσε ταμπούρια δυνατά, γιατί θα πολεμήσετε, </a:t>
            </a:r>
          </a:p>
          <a:p>
            <a:pPr algn="ctr"/>
            <a:r>
              <a:rPr lang="el-GR" sz="1600" i="1" dirty="0" smtClean="0">
                <a:solidFill>
                  <a:schemeClr val="tx2"/>
                </a:solidFill>
              </a:rPr>
              <a:t>ένας δε θα μείνει, δε θα παραδοθείτε. </a:t>
            </a:r>
          </a:p>
          <a:p>
            <a:pPr algn="ctr"/>
            <a:r>
              <a:rPr lang="el-GR" sz="1600" i="1" dirty="0" smtClean="0">
                <a:solidFill>
                  <a:schemeClr val="tx2"/>
                </a:solidFill>
              </a:rPr>
              <a:t>Μιχάλη, καβάλα τ’ άλογο, </a:t>
            </a:r>
          </a:p>
          <a:p>
            <a:pPr algn="ctr"/>
            <a:r>
              <a:rPr lang="el-GR" sz="1600" i="1" dirty="0" smtClean="0">
                <a:solidFill>
                  <a:schemeClr val="tx2"/>
                </a:solidFill>
              </a:rPr>
              <a:t>πέρασε στου </a:t>
            </a:r>
            <a:r>
              <a:rPr lang="el-GR" sz="1600" i="1" dirty="0" err="1" smtClean="0">
                <a:solidFill>
                  <a:schemeClr val="tx2"/>
                </a:solidFill>
              </a:rPr>
              <a:t>Μουσουλούμπεη</a:t>
            </a:r>
            <a:r>
              <a:rPr lang="el-GR" sz="1600" i="1" dirty="0" smtClean="0">
                <a:solidFill>
                  <a:schemeClr val="tx2"/>
                </a:solidFill>
              </a:rPr>
              <a:t> και </a:t>
            </a:r>
            <a:r>
              <a:rPr lang="el-GR" sz="1600" i="1" dirty="0" err="1" smtClean="0">
                <a:solidFill>
                  <a:schemeClr val="tx2"/>
                </a:solidFill>
              </a:rPr>
              <a:t>μάσε</a:t>
            </a:r>
            <a:r>
              <a:rPr lang="el-GR" sz="1600" i="1" dirty="0" smtClean="0">
                <a:solidFill>
                  <a:schemeClr val="tx2"/>
                </a:solidFill>
              </a:rPr>
              <a:t> </a:t>
            </a:r>
            <a:r>
              <a:rPr lang="el-GR" sz="1600" i="1" dirty="0" err="1" smtClean="0">
                <a:solidFill>
                  <a:schemeClr val="tx2"/>
                </a:solidFill>
              </a:rPr>
              <a:t>παληκάρια</a:t>
            </a:r>
            <a:r>
              <a:rPr lang="el-GR" sz="1600" i="1" dirty="0" smtClean="0">
                <a:solidFill>
                  <a:schemeClr val="tx2"/>
                </a:solidFill>
              </a:rPr>
              <a:t>. </a:t>
            </a:r>
          </a:p>
          <a:p>
            <a:pPr algn="ctr"/>
            <a:r>
              <a:rPr lang="el-GR" sz="1600" i="1" dirty="0" smtClean="0">
                <a:solidFill>
                  <a:schemeClr val="tx2"/>
                </a:solidFill>
              </a:rPr>
              <a:t>Πέρασε  </a:t>
            </a:r>
            <a:r>
              <a:rPr lang="el-GR" sz="1600" i="1" dirty="0" err="1" smtClean="0">
                <a:solidFill>
                  <a:schemeClr val="tx2"/>
                </a:solidFill>
              </a:rPr>
              <a:t>Σαμπάναγα</a:t>
            </a:r>
            <a:r>
              <a:rPr lang="el-GR" sz="1600" i="1" dirty="0" smtClean="0">
                <a:solidFill>
                  <a:schemeClr val="tx2"/>
                </a:solidFill>
              </a:rPr>
              <a:t>, Μαρκόπουλο και Όλγα </a:t>
            </a:r>
          </a:p>
          <a:p>
            <a:pPr algn="ctr"/>
            <a:r>
              <a:rPr lang="el-GR" sz="1600" i="1" dirty="0" smtClean="0">
                <a:solidFill>
                  <a:schemeClr val="tx2"/>
                </a:solidFill>
              </a:rPr>
              <a:t>και πιάσε ταμπούρια δυνατά, </a:t>
            </a:r>
          </a:p>
          <a:p>
            <a:pPr algn="ctr"/>
            <a:r>
              <a:rPr lang="el-GR" sz="1600" i="1" dirty="0" smtClean="0">
                <a:solidFill>
                  <a:schemeClr val="tx2"/>
                </a:solidFill>
              </a:rPr>
              <a:t>γιατί θα πολεμήσετε και ένας δε θα μείνει..»</a:t>
            </a:r>
          </a:p>
          <a:p>
            <a:pPr algn="ctr"/>
            <a:endParaRPr lang="el-GR" i="1" dirty="0" smtClean="0">
              <a:solidFill>
                <a:schemeClr val="accent3">
                  <a:lumMod val="40000"/>
                  <a:lumOff val="60000"/>
                </a:schemeClr>
              </a:solidFill>
              <a:latin typeface="Arial" pitchFamily="34" charset="0"/>
              <a:cs typeface="Arial" pitchFamily="34" charset="0"/>
            </a:endParaRPr>
          </a:p>
          <a:p>
            <a:pPr algn="ctr"/>
            <a:endParaRPr lang="el-GR" dirty="0" smtClean="0">
              <a:latin typeface="Arial" pitchFamily="34" charset="0"/>
              <a:cs typeface="Arial" pitchFamily="34" charset="0"/>
            </a:endParaRPr>
          </a:p>
          <a:p>
            <a:pPr algn="ctr"/>
            <a:endParaRPr lang="el-GR" dirty="0" smtClean="0">
              <a:latin typeface="Arial" pitchFamily="34" charset="0"/>
              <a:cs typeface="Arial" pitchFamily="34" charset="0"/>
            </a:endParaRPr>
          </a:p>
          <a:p>
            <a:pPr algn="ctr"/>
            <a:r>
              <a:rPr lang="el-GR" dirty="0" smtClean="0"/>
              <a:t/>
            </a:r>
            <a:br>
              <a:rPr lang="el-GR" dirty="0" smtClean="0"/>
            </a:br>
            <a:endParaRPr lang="el-GR" dirty="0"/>
          </a:p>
        </p:txBody>
      </p:sp>
      <p:pic>
        <p:nvPicPr>
          <p:cNvPr id="2050" name="Picture 2" descr="C:\Users\ΙΩΑΝΝΑ\Desktop\ΧΛΕΜΟΥΤΣΙ\ΦΩΤΟΓΡΑΦΙΕΣ\Sisinis.jpg"/>
          <p:cNvPicPr>
            <a:picLocks noChangeAspect="1" noChangeArrowheads="1"/>
          </p:cNvPicPr>
          <p:nvPr/>
        </p:nvPicPr>
        <p:blipFill>
          <a:blip r:embed="rId2" cstate="print"/>
          <a:srcRect/>
          <a:stretch>
            <a:fillRect/>
          </a:stretch>
        </p:blipFill>
        <p:spPr bwMode="auto">
          <a:xfrm>
            <a:off x="8770633" y="1252024"/>
            <a:ext cx="2481232" cy="2461847"/>
          </a:xfrm>
          <a:prstGeom prst="rect">
            <a:avLst/>
          </a:prstGeom>
          <a:ln>
            <a:noFill/>
          </a:ln>
          <a:effectLst>
            <a:softEdge rad="112500"/>
          </a:effectLst>
        </p:spPr>
      </p:pic>
      <p:pic>
        <p:nvPicPr>
          <p:cNvPr id="5" name="4 - Εικόνα" descr="C:\Users\user\Desktop\ΧΛΕΜΟΥΤΣΙ\ΦΩΤΟΓΡΑΦΙΕΣ\unnamed (6).jpg"/>
          <p:cNvPicPr/>
          <p:nvPr/>
        </p:nvPicPr>
        <p:blipFill rotWithShape="1">
          <a:blip r:embed="rId3" cstate="print">
            <a:duotone>
              <a:prstClr val="black"/>
              <a:schemeClr val="accent2">
                <a:tint val="45000"/>
                <a:satMod val="400000"/>
              </a:schemeClr>
            </a:duotone>
            <a:extLst>
              <a:ext uri="{28A0092B-C50C-407E-A947-70E740481C1C}">
                <a14:useLocalDpi xmlns="" xmlns:a14="http://schemas.microsoft.com/office/drawing/2010/main" val="0"/>
              </a:ext>
            </a:extLst>
          </a:blip>
          <a:srcRect l="29297" t="22533" r="39844" b="30633"/>
          <a:stretch/>
        </p:blipFill>
        <p:spPr bwMode="auto">
          <a:xfrm>
            <a:off x="8820444" y="3924886"/>
            <a:ext cx="2447778" cy="2110154"/>
          </a:xfrm>
          <a:prstGeom prst="rect">
            <a:avLst/>
          </a:prstGeom>
          <a:ln>
            <a:noFill/>
          </a:ln>
          <a:effectLst>
            <a:softEdge rad="112500"/>
          </a:effectLst>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73071135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Χαρτί">
  <a:themeElements>
    <a:clrScheme name="Χαρτί">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Χαρτί">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Χαρτί">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Paper</Template>
  <TotalTime>533</TotalTime>
  <Words>2489</Words>
  <Application>Microsoft Office PowerPoint</Application>
  <PresentationFormat>Προσαρμογή</PresentationFormat>
  <Paragraphs>225</Paragraphs>
  <Slides>26</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26</vt:i4>
      </vt:variant>
    </vt:vector>
  </HeadingPairs>
  <TitlesOfParts>
    <vt:vector size="27" baseType="lpstr">
      <vt:lpstr>Χαρτί</vt:lpstr>
      <vt:lpstr>Κάστρο Χλεμούτσι</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Μύθοι  και θρύλοι  που σχετίζονται με το κάστρο Χλεμούτσι </vt:lpstr>
      <vt:lpstr>Διαφάνεια 18</vt:lpstr>
      <vt:lpstr>Διαφάνεια 19</vt:lpstr>
      <vt:lpstr>Διαφάνεια 20</vt:lpstr>
      <vt:lpstr>    Δημιουργία αφίσας </vt:lpstr>
      <vt:lpstr>Συγγραφή παραμυθιού:   « Το γενναίο ελληνόπουλο»</vt:lpstr>
      <vt:lpstr>  Συννεφόλεξο  (tag cloud)   βασισμένο στην ερώτηση  «τι σου έρχεται στο μυαλό  όταν ακούς τη λέξη ΧΛΕΜΟΥΤΣΙ;               </vt:lpstr>
      <vt:lpstr>Διαδικτυακά- Διαδραστικά παιχνίδια</vt:lpstr>
      <vt:lpstr>          ΒΙΝΤΕΟ κατασκευή  μακέτας </vt:lpstr>
      <vt:lpstr>Διαφάνεια 26</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Κάστρο Χλεμούτσι</dc:title>
  <dc:creator>user</dc:creator>
  <cp:lastModifiedBy>user</cp:lastModifiedBy>
  <cp:revision>129</cp:revision>
  <dcterms:created xsi:type="dcterms:W3CDTF">2021-04-06T06:42:40Z</dcterms:created>
  <dcterms:modified xsi:type="dcterms:W3CDTF">2021-06-02T10:31:25Z</dcterms:modified>
</cp:coreProperties>
</file>