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63" r:id="rId2"/>
    <p:sldId id="264" r:id="rId3"/>
    <p:sldId id="274" r:id="rId4"/>
    <p:sldId id="276" r:id="rId5"/>
    <p:sldId id="265" r:id="rId6"/>
    <p:sldId id="277" r:id="rId7"/>
    <p:sldId id="258" r:id="rId8"/>
    <p:sldId id="278" r:id="rId9"/>
    <p:sldId id="259" r:id="rId10"/>
    <p:sldId id="260" r:id="rId11"/>
    <p:sldId id="261" r:id="rId12"/>
    <p:sldId id="267" r:id="rId13"/>
    <p:sldId id="262" r:id="rId14"/>
    <p:sldId id="27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5C971-95BF-4BB0-9533-59F5D3AF5355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E3FF7-F259-4D54-BE48-B9A2F776951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452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E3FF7-F259-4D54-BE48-B9A2F7769519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2848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E3FF7-F259-4D54-BE48-B9A2F7769519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8531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388102-295F-4237-B27F-D1D4408D797C}" type="datetimeFigureOut">
              <a:rPr lang="el-GR" smtClean="0"/>
              <a:pPr/>
              <a:t>7/6/2021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16EFC87-0B42-4E63-8504-8CB53E5DA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06996" y="1566912"/>
            <a:ext cx="6858000" cy="1517667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002060"/>
                </a:solidFill>
              </a:rPr>
              <a:t>«Σχεδιάζοντας Μία Νέα Σχολική Εκπαίδευση Για Όλους»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7544" y="3224317"/>
            <a:ext cx="8200292" cy="1953348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“Designing A New </a:t>
            </a:r>
            <a:r>
              <a:rPr lang="en-US" sz="2600" dirty="0" err="1"/>
              <a:t>sChool</a:t>
            </a:r>
            <a:r>
              <a:rPr lang="en-US" sz="2600" dirty="0"/>
              <a:t> Education for All”</a:t>
            </a:r>
            <a:endParaRPr lang="el-GR" sz="2600" dirty="0"/>
          </a:p>
          <a:p>
            <a:r>
              <a:rPr lang="el-GR" sz="2600" dirty="0"/>
              <a:t>  </a:t>
            </a:r>
            <a:r>
              <a:rPr lang="de-DE" sz="2600" dirty="0"/>
              <a:t>Erasmus+, </a:t>
            </a:r>
            <a:r>
              <a:rPr lang="el-GR" sz="2600" dirty="0"/>
              <a:t>ΚΑ1 </a:t>
            </a:r>
            <a:endParaRPr lang="en-US" sz="2600" dirty="0"/>
          </a:p>
          <a:p>
            <a:r>
              <a:rPr lang="en-US" sz="2600" dirty="0" err="1"/>
              <a:t>D.A.N.sC.E</a:t>
            </a:r>
            <a:r>
              <a:rPr lang="en-US" sz="2600" dirty="0"/>
              <a:t> for All</a:t>
            </a:r>
            <a:endParaRPr lang="el-GR" sz="2600" dirty="0"/>
          </a:p>
          <a:p>
            <a:r>
              <a:rPr lang="el-GR" sz="3300" b="1" dirty="0">
                <a:solidFill>
                  <a:srgbClr val="002060"/>
                </a:solidFill>
              </a:rPr>
              <a:t>Έναρξη  εφαρμογής  σχ. έτος 2019-20 </a:t>
            </a:r>
            <a:endParaRPr lang="en-US" sz="3300" b="1" dirty="0">
              <a:solidFill>
                <a:srgbClr val="002060"/>
              </a:solidFill>
            </a:endParaRPr>
          </a:p>
          <a:p>
            <a:endParaRPr lang="el-GR" sz="6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/>
          <a:srcRect t="9154" r="4001" b="7357"/>
          <a:stretch>
            <a:fillRect/>
          </a:stretch>
        </p:blipFill>
        <p:spPr>
          <a:xfrm>
            <a:off x="3347864" y="116632"/>
            <a:ext cx="2880320" cy="1008112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755576" y="5733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err="1"/>
              <a:t>Κατσιμάρδου</a:t>
            </a:r>
            <a:r>
              <a:rPr lang="el-GR" b="1" dirty="0"/>
              <a:t>   </a:t>
            </a:r>
            <a:r>
              <a:rPr lang="el-GR" b="1" dirty="0" err="1"/>
              <a:t>Βαλεντίνα</a:t>
            </a:r>
            <a:r>
              <a:rPr lang="el-GR" b="1" dirty="0"/>
              <a:t>, εκπαιδευτικός ΠΕ70, 2</a:t>
            </a:r>
            <a:r>
              <a:rPr lang="el-GR" b="1" baseline="30000" dirty="0"/>
              <a:t>ο</a:t>
            </a:r>
            <a:r>
              <a:rPr lang="el-GR" b="1" dirty="0"/>
              <a:t> </a:t>
            </a:r>
            <a:r>
              <a:rPr lang="el-GR" b="1" dirty="0" err="1"/>
              <a:t>Δημ</a:t>
            </a:r>
            <a:r>
              <a:rPr lang="el-GR" b="1" dirty="0"/>
              <a:t>. Σχ. Μεσολογγίου  </a:t>
            </a:r>
          </a:p>
        </p:txBody>
      </p:sp>
    </p:spTree>
    <p:extLst>
      <p:ext uri="{BB962C8B-B14F-4D97-AF65-F5344CB8AC3E}">
        <p14:creationId xmlns:p14="http://schemas.microsoft.com/office/powerpoint/2010/main" val="30703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type="body" sz="half" idx="2"/>
          </p:nvPr>
        </p:nvSpPr>
        <p:spPr>
          <a:xfrm>
            <a:off x="4603440" y="1369571"/>
            <a:ext cx="4073016" cy="436368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sz="4000" b="1" dirty="0">
                <a:solidFill>
                  <a:srgbClr val="C00000"/>
                </a:solidFill>
              </a:rPr>
              <a:t>2</a:t>
            </a:r>
            <a:r>
              <a:rPr lang="el-GR" sz="4000" b="1" baseline="30000" dirty="0">
                <a:solidFill>
                  <a:srgbClr val="C00000"/>
                </a:solidFill>
              </a:rPr>
              <a:t>η</a:t>
            </a:r>
            <a:r>
              <a:rPr lang="el-GR" sz="4000" b="1" dirty="0">
                <a:solidFill>
                  <a:srgbClr val="C00000"/>
                </a:solidFill>
              </a:rPr>
              <a:t> δράση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«Παγκόσμια Ημέρα Ατόμων με Αναπηρία»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/>
              <a:t>Συμμετοχή  μαθητών  σε κοινή δράση,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/>
              <a:t>με στόχο την ενημέρωση και ευαισθητοποίηση των πολιτών,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800" b="1" dirty="0"/>
              <a:t>στην κεντρική πλατεία της πόλης μας</a:t>
            </a:r>
            <a:endParaRPr lang="el-GR" sz="2800" dirty="0"/>
          </a:p>
        </p:txBody>
      </p:sp>
      <p:pic>
        <p:nvPicPr>
          <p:cNvPr id="4" name="Picture 3" descr="C:\Users\home\Downloads\IMG-2d59c0e4148f6d6851cc03d942c6cbc8-V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0" r="-2" b="31101"/>
          <a:stretch/>
        </p:blipFill>
        <p:spPr bwMode="auto"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rgbClr val="FFFFFF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  <a:extLst/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4" cstate="print"/>
          <a:srcRect t="9154" r="4001" b="7357"/>
          <a:stretch>
            <a:fillRect/>
          </a:stretch>
        </p:blipFill>
        <p:spPr>
          <a:xfrm>
            <a:off x="3347864" y="116632"/>
            <a:ext cx="2880320" cy="1008112"/>
          </a:xfrm>
          <a:prstGeom prst="rect">
            <a:avLst/>
          </a:prstGeom>
        </p:spPr>
      </p:pic>
      <p:pic>
        <p:nvPicPr>
          <p:cNvPr id="6" name="Εικόνα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9644" cy="1320527"/>
          </a:xfrm>
          <a:prstGeom prst="rect">
            <a:avLst/>
          </a:prstGeom>
        </p:spPr>
      </p:pic>
      <p:pic>
        <p:nvPicPr>
          <p:cNvPr id="7" name="Εικόνα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3995936" y="764704"/>
            <a:ext cx="3812645" cy="1218125"/>
          </a:xfrm>
        </p:spPr>
        <p:txBody>
          <a:bodyPr anchor="b">
            <a:normAutofit/>
          </a:bodyPr>
          <a:lstStyle/>
          <a:p>
            <a:r>
              <a:rPr lang="el-GR" sz="3200" b="1" dirty="0">
                <a:solidFill>
                  <a:srgbClr val="002060"/>
                </a:solidFill>
              </a:rPr>
              <a:t>2</a:t>
            </a:r>
            <a:r>
              <a:rPr lang="el-GR" sz="3200" b="1" baseline="30000" dirty="0">
                <a:solidFill>
                  <a:srgbClr val="002060"/>
                </a:solidFill>
              </a:rPr>
              <a:t>ο</a:t>
            </a:r>
            <a:r>
              <a:rPr lang="el-GR" sz="3200" b="1" dirty="0">
                <a:solidFill>
                  <a:srgbClr val="002060"/>
                </a:solidFill>
              </a:rPr>
              <a:t> έτος εφαρμογής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type="body" sz="half" idx="2"/>
          </p:nvPr>
        </p:nvSpPr>
        <p:spPr>
          <a:xfrm>
            <a:off x="4283968" y="1938167"/>
            <a:ext cx="4320480" cy="24214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solidFill>
                  <a:srgbClr val="002060"/>
                </a:solidFill>
              </a:rPr>
              <a:t>- Στο πλαίσιο  εφαρμογής  της Εξ αποστάσεως εκπαίδευσης δημιουργήθηκε ειδικό μάθημα στην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e-class </a:t>
            </a:r>
            <a:r>
              <a:rPr lang="el-GR" sz="2000" b="1" dirty="0">
                <a:solidFill>
                  <a:srgbClr val="002060"/>
                </a:solidFill>
              </a:rPr>
              <a:t>με τίτλο </a:t>
            </a:r>
            <a:r>
              <a:rPr lang="el-G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«Ένα σχολείο για όλους»</a:t>
            </a:r>
            <a:r>
              <a:rPr lang="el-GR" sz="2000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000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5" name="Θέση εικόνας 4">
            <a:extLst>
              <a:ext uri="{FF2B5EF4-FFF2-40B4-BE49-F238E27FC236}">
                <a16:creationId xmlns="" xmlns:a16="http://schemas.microsoft.com/office/drawing/2014/main" id="{3224F117-A83B-4D0A-81EC-04304202164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1" r="19771"/>
          <a:stretch>
            <a:fillRect/>
          </a:stretch>
        </p:blipFill>
        <p:spPr>
          <a:xfrm>
            <a:off x="107504" y="1938167"/>
            <a:ext cx="4008189" cy="2925763"/>
          </a:xfrm>
        </p:spPr>
      </p:pic>
      <p:pic>
        <p:nvPicPr>
          <p:cNvPr id="6" name="Εικόνα 4"/>
          <p:cNvPicPr>
            <a:picLocks noChangeAspect="1"/>
          </p:cNvPicPr>
          <p:nvPr/>
        </p:nvPicPr>
        <p:blipFill>
          <a:blip r:embed="rId3" cstate="print"/>
          <a:srcRect t="9154" r="4001" b="7357"/>
          <a:stretch>
            <a:fillRect/>
          </a:stretch>
        </p:blipFill>
        <p:spPr>
          <a:xfrm>
            <a:off x="2843808" y="0"/>
            <a:ext cx="2880320" cy="1008112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559644" cy="1320527"/>
          </a:xfrm>
          <a:prstGeom prst="rect">
            <a:avLst/>
          </a:prstGeom>
        </p:spPr>
      </p:pic>
      <p:pic>
        <p:nvPicPr>
          <p:cNvPr id="8" name="Εικόνα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F7DDCC-2A7B-4865-804F-15427F5B1D9B}"/>
              </a:ext>
            </a:extLst>
          </p:cNvPr>
          <p:cNvSpPr txBox="1"/>
          <p:nvPr/>
        </p:nvSpPr>
        <p:spPr>
          <a:xfrm>
            <a:off x="121498" y="2420888"/>
            <a:ext cx="3096344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00000"/>
              <a:buFontTx/>
              <a:buChar char="-"/>
            </a:pPr>
            <a:r>
              <a:rPr lang="el-GR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Ανάρτηση   εκπαιδευτικού   υλικού (δραστηριότητες, τραγούδια, εικαστικές  δημιουργίες, ασκήσεις </a:t>
            </a:r>
            <a:r>
              <a:rPr lang="el-GR" b="1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κ.λ.π</a:t>
            </a:r>
            <a:r>
              <a:rPr lang="el-GR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.) </a:t>
            </a:r>
            <a:endParaRPr lang="el-GR" b="1" dirty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00000"/>
              <a:buFontTx/>
              <a:buChar char="-"/>
            </a:pPr>
            <a:r>
              <a:rPr lang="el-GR" b="1" dirty="0">
                <a:solidFill>
                  <a:schemeClr val="tx2"/>
                </a:solidFill>
              </a:rPr>
              <a:t>Από τους</a:t>
            </a:r>
            <a:r>
              <a:rPr lang="el-GR" b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εκπαιδευτικούς  και των δύο σχολείων  για όλους τους μαθητές </a:t>
            </a:r>
            <a:endParaRPr lang="el-GR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79512" y="1340768"/>
            <a:ext cx="3096344" cy="118072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l-GR" sz="3000" b="1" dirty="0"/>
              <a:t>Ψηφιακή πλατφόρμα </a:t>
            </a:r>
            <a:br>
              <a:rPr lang="el-GR" sz="3000" b="1" dirty="0"/>
            </a:br>
            <a:r>
              <a:rPr lang="en-US" sz="3000" b="1" dirty="0"/>
              <a:t>e class </a:t>
            </a:r>
            <a:endParaRPr lang="el-GR" sz="3000" b="1" dirty="0"/>
          </a:p>
        </p:txBody>
      </p:sp>
      <p:pic>
        <p:nvPicPr>
          <p:cNvPr id="1026" name="Picture 2" descr="C:\Users\home\Desktop\Καταγραφή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7864" y="1340768"/>
            <a:ext cx="5688633" cy="446449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/>
          <a:srcRect t="9154" r="4001" b="7357"/>
          <a:stretch>
            <a:fillRect/>
          </a:stretch>
        </p:blipFill>
        <p:spPr>
          <a:xfrm>
            <a:off x="3347864" y="116632"/>
            <a:ext cx="2880320" cy="1008112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9644" cy="1320527"/>
          </a:xfrm>
          <a:prstGeom prst="rect">
            <a:avLst/>
          </a:prstGeom>
        </p:spPr>
      </p:pic>
      <p:pic>
        <p:nvPicPr>
          <p:cNvPr id="8" name="Εικόνα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176464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l-GR" sz="2200" b="1" dirty="0"/>
              <a:t>Λάβαμε μέρος σε ημερίδες με σκοπό να ενημερώσουμε σχετικά τους συναδέλφους εκπαιδευτικούς της περιοχής μας, αλλά και την τοπική κοινωνία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l-GR" sz="800" b="1" dirty="0"/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l-GR" sz="2200" b="1" dirty="0"/>
              <a:t> Άρθρα σχετικά με τη δράση μας δημοσιεύθηκαν σε τοπικές εφημερίδες και αναρτήθηκαν στα </a:t>
            </a:r>
            <a:r>
              <a:rPr lang="en-US" sz="2200" b="1" dirty="0"/>
              <a:t>social media.</a:t>
            </a:r>
            <a:endParaRPr lang="el-GR" sz="2200" b="1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914400" y="980728"/>
            <a:ext cx="8229600" cy="1252728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chemeClr val="bg1"/>
                </a:solidFill>
              </a:rPr>
              <a:t>Διάχυση αποτελεσμάτων του προγράμματος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3635896" y="116632"/>
            <a:ext cx="2592288" cy="907301"/>
          </a:xfrm>
          <a:prstGeom prst="rect">
            <a:avLst/>
          </a:prstGeom>
        </p:spPr>
      </p:pic>
      <p:pic>
        <p:nvPicPr>
          <p:cNvPr id="5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2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="" xmlns:a16="http://schemas.microsoft.com/office/drawing/2014/main" id="{B5C35256-C010-4BB0-B94A-42845C914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2780927"/>
            <a:ext cx="5760640" cy="3345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Σας ευχαριστούμε για την προσοχή </a:t>
            </a:r>
          </a:p>
          <a:p>
            <a:pPr marL="0" indent="0" algn="ctr">
              <a:buNone/>
            </a:pPr>
            <a:r>
              <a:rPr lang="el-G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το ενδιαφέρον σας!!!</a:t>
            </a:r>
          </a:p>
        </p:txBody>
      </p:sp>
    </p:spTree>
    <p:extLst>
      <p:ext uri="{BB962C8B-B14F-4D97-AF65-F5344CB8AC3E}">
        <p14:creationId xmlns:p14="http://schemas.microsoft.com/office/powerpoint/2010/main" val="5332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6303" y="2250438"/>
            <a:ext cx="8651875" cy="528636"/>
          </a:xfrm>
        </p:spPr>
        <p:txBody>
          <a:bodyPr>
            <a:normAutofit fontScale="90000"/>
          </a:bodyPr>
          <a:lstStyle/>
          <a:p>
            <a:r>
              <a:rPr lang="el-GR" sz="2800" b="1" dirty="0"/>
              <a:t>«Σχεδιάζοντας Μία Νέα Σχολική Εκπαίδευση Για Όλους-</a:t>
            </a:r>
            <a:r>
              <a:rPr lang="en-US" sz="2800" b="1" dirty="0"/>
              <a:t>D.A.N.sC.E for All</a:t>
            </a:r>
            <a:r>
              <a:rPr lang="el-GR" sz="2800" b="1" dirty="0"/>
              <a:t>»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 flipH="1">
            <a:off x="246061" y="2996952"/>
            <a:ext cx="8651875" cy="3289980"/>
          </a:xfrm>
        </p:spPr>
        <p:txBody>
          <a:bodyPr>
            <a:normAutofit fontScale="70000" lnSpcReduction="20000"/>
          </a:bodyPr>
          <a:lstStyle/>
          <a:p>
            <a:r>
              <a:rPr lang="el-GR" sz="2400" b="1" dirty="0">
                <a:solidFill>
                  <a:srgbClr val="002060"/>
                </a:solidFill>
              </a:rPr>
              <a:t>Συντονιστή αρχή Εθνικής Κοινοπραξίας:</a:t>
            </a:r>
          </a:p>
          <a:p>
            <a:r>
              <a:rPr lang="el-GR" sz="2400" b="1" dirty="0">
                <a:solidFill>
                  <a:srgbClr val="002060"/>
                </a:solidFill>
              </a:rPr>
              <a:t>Περιφερειακή Διεύθυνση </a:t>
            </a:r>
            <a:r>
              <a:rPr lang="el-GR" sz="2400" b="1" dirty="0" err="1">
                <a:solidFill>
                  <a:srgbClr val="002060"/>
                </a:solidFill>
              </a:rPr>
              <a:t>Εκπ</a:t>
            </a:r>
            <a:r>
              <a:rPr lang="el-GR" sz="2400" b="1" dirty="0">
                <a:solidFill>
                  <a:srgbClr val="002060"/>
                </a:solidFill>
              </a:rPr>
              <a:t>/</a:t>
            </a:r>
            <a:r>
              <a:rPr lang="el-GR" sz="2400" b="1" dirty="0" err="1">
                <a:solidFill>
                  <a:srgbClr val="002060"/>
                </a:solidFill>
              </a:rPr>
              <a:t>σης</a:t>
            </a:r>
            <a:r>
              <a:rPr lang="el-GR" sz="2400" b="1" dirty="0">
                <a:solidFill>
                  <a:srgbClr val="002060"/>
                </a:solidFill>
              </a:rPr>
              <a:t> Δυτικής Ελλάδας</a:t>
            </a:r>
          </a:p>
          <a:p>
            <a:endParaRPr lang="el-GR" dirty="0"/>
          </a:p>
          <a:p>
            <a:pPr>
              <a:lnSpc>
                <a:spcPct val="160000"/>
              </a:lnSpc>
            </a:pPr>
            <a:r>
              <a:rPr lang="el-GR" sz="3200" b="1" dirty="0">
                <a:solidFill>
                  <a:srgbClr val="C00000"/>
                </a:solidFill>
              </a:rPr>
              <a:t>Μέλη Κοινοπραξίας:</a:t>
            </a:r>
          </a:p>
          <a:p>
            <a:pPr>
              <a:lnSpc>
                <a:spcPct val="160000"/>
              </a:lnSpc>
            </a:pPr>
            <a:r>
              <a:rPr lang="el-GR" sz="2900" b="1" dirty="0">
                <a:solidFill>
                  <a:schemeClr val="tx2"/>
                </a:solidFill>
              </a:rPr>
              <a:t>2</a:t>
            </a:r>
            <a:r>
              <a:rPr lang="el-GR" sz="2900" b="1" baseline="30000" dirty="0">
                <a:solidFill>
                  <a:schemeClr val="tx2"/>
                </a:solidFill>
              </a:rPr>
              <a:t>ο</a:t>
            </a:r>
            <a:r>
              <a:rPr lang="el-GR" sz="2900" b="1" dirty="0">
                <a:solidFill>
                  <a:schemeClr val="tx2"/>
                </a:solidFill>
              </a:rPr>
              <a:t> Δημοτικό Σχολείο Μεσολογγίου</a:t>
            </a:r>
          </a:p>
          <a:p>
            <a:pPr>
              <a:lnSpc>
                <a:spcPct val="160000"/>
              </a:lnSpc>
            </a:pPr>
            <a:r>
              <a:rPr lang="el-GR" sz="2900" b="1" dirty="0">
                <a:solidFill>
                  <a:schemeClr val="tx2"/>
                </a:solidFill>
              </a:rPr>
              <a:t>Δημητρούκειο Ειδικό </a:t>
            </a:r>
            <a:r>
              <a:rPr lang="el-GR" sz="2900" b="1" dirty="0" smtClean="0">
                <a:solidFill>
                  <a:schemeClr val="tx2"/>
                </a:solidFill>
              </a:rPr>
              <a:t>Δημοτικό</a:t>
            </a:r>
            <a:r>
              <a:rPr lang="en-US" sz="2900" b="1" dirty="0" smtClean="0">
                <a:solidFill>
                  <a:schemeClr val="tx2"/>
                </a:solidFill>
              </a:rPr>
              <a:t> </a:t>
            </a:r>
            <a:r>
              <a:rPr lang="el-GR" sz="2900" b="1" dirty="0" smtClean="0">
                <a:solidFill>
                  <a:schemeClr val="tx2"/>
                </a:solidFill>
              </a:rPr>
              <a:t>Σχολείο </a:t>
            </a:r>
            <a:r>
              <a:rPr lang="el-GR" sz="2900" b="1" dirty="0">
                <a:solidFill>
                  <a:schemeClr val="tx2"/>
                </a:solidFill>
              </a:rPr>
              <a:t>Μεσολογγίου</a:t>
            </a:r>
          </a:p>
          <a:p>
            <a:pPr>
              <a:lnSpc>
                <a:spcPct val="160000"/>
              </a:lnSpc>
            </a:pPr>
            <a:r>
              <a:rPr lang="el-GR" sz="2900" b="1" dirty="0">
                <a:solidFill>
                  <a:schemeClr val="tx2"/>
                </a:solidFill>
              </a:rPr>
              <a:t>9</a:t>
            </a:r>
            <a:r>
              <a:rPr lang="el-GR" sz="2900" b="1" baseline="30000" dirty="0">
                <a:solidFill>
                  <a:schemeClr val="tx2"/>
                </a:solidFill>
              </a:rPr>
              <a:t>ο</a:t>
            </a:r>
            <a:r>
              <a:rPr lang="el-GR" sz="2900" b="1" dirty="0">
                <a:solidFill>
                  <a:schemeClr val="tx2"/>
                </a:solidFill>
              </a:rPr>
              <a:t> Δημοτικό Σχολείο Αγρινίου</a:t>
            </a:r>
          </a:p>
          <a:p>
            <a:pPr>
              <a:lnSpc>
                <a:spcPct val="160000"/>
              </a:lnSpc>
            </a:pPr>
            <a:r>
              <a:rPr lang="el-GR" sz="2900" b="1" dirty="0">
                <a:solidFill>
                  <a:schemeClr val="tx2"/>
                </a:solidFill>
              </a:rPr>
              <a:t>1</a:t>
            </a:r>
            <a:r>
              <a:rPr lang="el-GR" sz="2900" b="1" baseline="30000" dirty="0">
                <a:solidFill>
                  <a:schemeClr val="tx2"/>
                </a:solidFill>
              </a:rPr>
              <a:t>ο</a:t>
            </a:r>
            <a:r>
              <a:rPr lang="el-GR" sz="2900" b="1" dirty="0">
                <a:solidFill>
                  <a:schemeClr val="tx2"/>
                </a:solidFill>
              </a:rPr>
              <a:t> Ειδικό Δημοτικό Σχολείο Αγρινίου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20304"/>
            <a:ext cx="3000375" cy="1207483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43862" y="220304"/>
            <a:ext cx="854075" cy="1065139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03" y="220304"/>
            <a:ext cx="1619672" cy="127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3646CC-48F5-45FF-B351-FDBCD1B9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20750"/>
            <a:ext cx="2400300" cy="3060378"/>
          </a:xfrm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002060"/>
                </a:solidFill>
              </a:rPr>
              <a:t>Σκοπός του Σχεδίου Ανάπτυξης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EAEA772-54C7-42FD-A8C8-063A8F898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832" y="1417067"/>
            <a:ext cx="5389895" cy="3553238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l-GR" sz="1800" b="1" i="1" dirty="0"/>
              <a:t>Η προώθηση της συμπεριληπτικής εκπαίδευσης με στόχο την </a:t>
            </a:r>
            <a:r>
              <a:rPr lang="el-GR" sz="1800" b="1" i="1" dirty="0">
                <a:solidFill>
                  <a:srgbClr val="C00000"/>
                </a:solidFill>
              </a:rPr>
              <a:t>ισότιμη συμμετοχή όλων των μαθητών </a:t>
            </a:r>
            <a:r>
              <a:rPr lang="el-GR" sz="1800" b="1" i="1" dirty="0"/>
              <a:t>σε μια διαδικασία διαρκούς και συστηματικής αλλαγής, που αποσκοπεί στην </a:t>
            </a:r>
            <a:r>
              <a:rPr lang="el-GR" sz="1800" b="1" i="1" dirty="0">
                <a:solidFill>
                  <a:srgbClr val="C00000"/>
                </a:solidFill>
              </a:rPr>
              <a:t>παρουσία, συμμετοχή </a:t>
            </a:r>
            <a:r>
              <a:rPr lang="el-GR" sz="1800" b="1" i="1" dirty="0"/>
              <a:t>και </a:t>
            </a:r>
            <a:r>
              <a:rPr lang="el-GR" sz="1800" b="1" i="1" dirty="0">
                <a:solidFill>
                  <a:srgbClr val="C00000"/>
                </a:solidFill>
              </a:rPr>
              <a:t>επίτευξη</a:t>
            </a:r>
            <a:r>
              <a:rPr lang="el-GR" sz="1800" b="1" i="1" dirty="0"/>
              <a:t> όλων ανεξαιρέτως των μαθητών στη </a:t>
            </a:r>
            <a:r>
              <a:rPr lang="el-GR" sz="1800" b="1" i="1" dirty="0">
                <a:solidFill>
                  <a:srgbClr val="0070C0"/>
                </a:solidFill>
              </a:rPr>
              <a:t>διαδικασία ενός κοινού εκπαιδευτικού «γίγνεσθαι»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3347864" y="116632"/>
            <a:ext cx="2880320" cy="1008112"/>
          </a:xfrm>
          <a:prstGeom prst="rect">
            <a:avLst/>
          </a:prstGeom>
        </p:spPr>
      </p:pic>
      <p:pic>
        <p:nvPicPr>
          <p:cNvPr id="5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0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2563F5E-4214-40C1-A53A-E0E858853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132856"/>
            <a:ext cx="2751871" cy="2070074"/>
          </a:xfrm>
        </p:spPr>
        <p:txBody>
          <a:bodyPr>
            <a:normAutofit/>
          </a:bodyPr>
          <a:lstStyle/>
          <a:p>
            <a:pPr algn="ctr"/>
            <a:r>
              <a:rPr lang="el-GR" sz="3000" dirty="0">
                <a:solidFill>
                  <a:schemeClr val="tx2"/>
                </a:solidFill>
              </a:rPr>
              <a:t>Το Σχέδιο Ανάπτυξης εστιάζεται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42E4781-6441-4258-A8B6-5BD8FF7E1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920" y="1444287"/>
            <a:ext cx="4339603" cy="3668943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Στη σχολική κουλτούρα</a:t>
            </a:r>
          </a:p>
          <a:p>
            <a:pPr>
              <a:lnSpc>
                <a:spcPct val="150000"/>
              </a:lnSpc>
            </a:pPr>
            <a:r>
              <a:rPr lang="el-GR" dirty="0"/>
              <a:t>Στις πολιτικές συμπερίληψης και </a:t>
            </a:r>
          </a:p>
          <a:p>
            <a:pPr>
              <a:lnSpc>
                <a:spcPct val="150000"/>
              </a:lnSpc>
            </a:pPr>
            <a:r>
              <a:rPr lang="el-GR" dirty="0"/>
              <a:t>Στις πρακτικές συμπερίληψης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7500320-05BF-4D30-B387-A645D4CE7FAC}"/>
              </a:ext>
            </a:extLst>
          </p:cNvPr>
          <p:cNvSpPr txBox="1"/>
          <p:nvPr/>
        </p:nvSpPr>
        <p:spPr>
          <a:xfrm rot="20910150">
            <a:off x="5767163" y="970595"/>
            <a:ext cx="213095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1350" dirty="0">
                <a:solidFill>
                  <a:schemeClr val="tx2"/>
                </a:solidFill>
              </a:rPr>
              <a:t> </a:t>
            </a:r>
            <a:r>
              <a:rPr lang="el-GR" b="1" dirty="0">
                <a:solidFill>
                  <a:schemeClr val="tx2"/>
                </a:solidFill>
              </a:rPr>
              <a:t>«Γενική» πολιτική του σχολείου</a:t>
            </a:r>
            <a:endParaRPr lang="el-GR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2771800" y="332656"/>
            <a:ext cx="2880320" cy="1008112"/>
          </a:xfrm>
          <a:prstGeom prst="rect">
            <a:avLst/>
          </a:prstGeom>
        </p:spPr>
      </p:pic>
      <p:pic>
        <p:nvPicPr>
          <p:cNvPr id="6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pic>
        <p:nvPicPr>
          <p:cNvPr id="7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51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03548" y="2220070"/>
            <a:ext cx="8136904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1.Η βελτίωση των ικανοτήτων </a:t>
            </a:r>
            <a:r>
              <a:rPr lang="el-GR" b="1" dirty="0"/>
              <a:t>σχεδιασμού σεναρίων διαφοροποιημένης διδασκαλίας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2. Η επίτευξη αποτελεσματικότερης </a:t>
            </a:r>
            <a:r>
              <a:rPr lang="el-GR" b="1" dirty="0"/>
              <a:t>επικοινωνίας και συνεργασίας μεταξύ </a:t>
            </a:r>
            <a:r>
              <a:rPr lang="el-GR" b="1" dirty="0" err="1"/>
              <a:t>εκπ</a:t>
            </a:r>
            <a:r>
              <a:rPr lang="el-GR" b="1" dirty="0"/>
              <a:t>/</a:t>
            </a:r>
            <a:r>
              <a:rPr lang="el-GR" b="1" dirty="0" err="1"/>
              <a:t>κών</a:t>
            </a:r>
            <a:r>
              <a:rPr lang="el-GR" b="1" dirty="0"/>
              <a:t> γενικής- ειδικής αγωγής και μελών Ειδικού Επιστημονικού Προσωπικού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3. Η επέκταση εφαρμογής </a:t>
            </a:r>
            <a:r>
              <a:rPr lang="el-GR" b="1" dirty="0"/>
              <a:t>καινοτόμων διδακτικών μεθόδων </a:t>
            </a:r>
            <a:r>
              <a:rPr lang="el-GR" dirty="0"/>
              <a:t>και </a:t>
            </a:r>
            <a:r>
              <a:rPr lang="el-GR" b="1" dirty="0"/>
              <a:t>τεχνικών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82049" y="1124744"/>
            <a:ext cx="8229600" cy="786416"/>
          </a:xfrm>
        </p:spPr>
        <p:txBody>
          <a:bodyPr/>
          <a:lstStyle/>
          <a:p>
            <a:r>
              <a:rPr lang="el-GR" b="1" dirty="0"/>
              <a:t>Στόχοι του Σχεδίου (1)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3347864" y="116632"/>
            <a:ext cx="2880320" cy="1008112"/>
          </a:xfrm>
          <a:prstGeom prst="rect">
            <a:avLst/>
          </a:prstGeom>
        </p:spPr>
      </p:pic>
      <p:pic>
        <p:nvPicPr>
          <p:cNvPr id="5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39552" y="1556792"/>
            <a:ext cx="8013577" cy="449736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/>
              <a:t>4.  Η </a:t>
            </a:r>
            <a:r>
              <a:rPr lang="el-GR" b="1" dirty="0"/>
              <a:t>αξιοποίηση εναλλακτικών μεθόδων και τεχνικών αξιολόγησης </a:t>
            </a:r>
            <a:r>
              <a:rPr lang="el-GR" dirty="0"/>
              <a:t>της μάθησης για τη διασφάλιση του σεβασμού της διαφορετικότητας των μαθητών.</a:t>
            </a:r>
          </a:p>
          <a:p>
            <a:pPr marL="0" indent="0">
              <a:lnSpc>
                <a:spcPct val="150000"/>
              </a:lnSpc>
              <a:buNone/>
            </a:pPr>
            <a:endParaRPr lang="el-GR" sz="900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5. </a:t>
            </a:r>
            <a:r>
              <a:rPr lang="el-GR" b="1" dirty="0"/>
              <a:t>Η βελτίωση των τεχνικών διαχείρισης της σχολικής τάξης</a:t>
            </a:r>
            <a:r>
              <a:rPr lang="el-GR" dirty="0"/>
              <a:t>, προκειμένου να διαμορφωθεί ένα υποστηρικτικό και </a:t>
            </a:r>
            <a:r>
              <a:rPr lang="el-GR" dirty="0" err="1"/>
              <a:t>διευκολυντικό</a:t>
            </a:r>
            <a:r>
              <a:rPr lang="el-GR" dirty="0"/>
              <a:t> περιβάλλον για την ακαδημαϊκή και την </a:t>
            </a:r>
            <a:r>
              <a:rPr lang="el-GR" dirty="0" err="1"/>
              <a:t>κοινωνικοσυναισθηματική</a:t>
            </a:r>
            <a:r>
              <a:rPr lang="el-GR" dirty="0"/>
              <a:t> μάθηση.</a:t>
            </a:r>
          </a:p>
          <a:p>
            <a:pPr marL="0" indent="0">
              <a:lnSpc>
                <a:spcPct val="150000"/>
              </a:lnSpc>
              <a:buNone/>
            </a:pPr>
            <a:endParaRPr lang="el-GR" sz="900" dirty="0"/>
          </a:p>
          <a:p>
            <a:pPr marL="0" indent="0">
              <a:lnSpc>
                <a:spcPct val="150000"/>
              </a:lnSpc>
              <a:buNone/>
            </a:pPr>
            <a:r>
              <a:rPr lang="el-GR" dirty="0"/>
              <a:t>6.  </a:t>
            </a:r>
            <a:r>
              <a:rPr lang="el-GR" b="1" dirty="0"/>
              <a:t>Η μεταφορά εμπειριών και ιδεών από τις επισκέψεις </a:t>
            </a:r>
            <a:r>
              <a:rPr lang="el-GR" dirty="0"/>
              <a:t>σε σχολεία συμπεριληπτικής εκπαίδευσης άλλων χωρών.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786416"/>
          </a:xfrm>
        </p:spPr>
        <p:txBody>
          <a:bodyPr/>
          <a:lstStyle/>
          <a:p>
            <a:r>
              <a:rPr lang="el-GR" dirty="0"/>
              <a:t>Στόχοι του Σχεδίου (2)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3203848" y="0"/>
            <a:ext cx="2880320" cy="1008112"/>
          </a:xfrm>
          <a:prstGeom prst="rect">
            <a:avLst/>
          </a:prstGeom>
        </p:spPr>
      </p:pic>
      <p:pic>
        <p:nvPicPr>
          <p:cNvPr id="5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98" y="222125"/>
            <a:ext cx="1559644" cy="132052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75656" cy="1249416"/>
          </a:xfrm>
          <a:prstGeom prst="rect">
            <a:avLst/>
          </a:prstGeom>
        </p:spPr>
      </p:pic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0" y="908720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200" b="1" dirty="0"/>
              <a:t>Το πρόγραμμα της  Συμπερίληψης </a:t>
            </a:r>
            <a:br>
              <a:rPr lang="el-GR" sz="3200" b="1" dirty="0"/>
            </a:br>
            <a:r>
              <a:rPr lang="el-GR" sz="3200" b="1" dirty="0"/>
              <a:t>στα σχολεία μας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>
          <a:xfrm>
            <a:off x="251520" y="2144692"/>
            <a:ext cx="5976664" cy="437498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Clr>
                <a:schemeClr val="tx2">
                  <a:lumMod val="50000"/>
                </a:schemeClr>
              </a:buClr>
              <a:buNone/>
            </a:pP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Συνεργαζόμενα σχολεία:</a:t>
            </a:r>
          </a:p>
          <a:p>
            <a:pPr marL="0" indent="0">
              <a:lnSpc>
                <a:spcPct val="150000"/>
              </a:lnSpc>
            </a:pPr>
            <a:r>
              <a:rPr lang="el-G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l-G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Σχ. Μεσολογγίου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το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Δημητρούκειο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Ειδικό </a:t>
            </a:r>
            <a:r>
              <a:rPr lang="el-G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</a:t>
            </a:r>
            <a:r>
              <a:rPr lang="el-G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Σχ. Μεσολογγίου</a:t>
            </a:r>
          </a:p>
          <a:p>
            <a:pPr marL="0" indent="0">
              <a:lnSpc>
                <a:spcPct val="150000"/>
              </a:lnSpc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Έναρξη  σχολικού έτους 2019-2020</a:t>
            </a:r>
          </a:p>
          <a:p>
            <a:pPr marL="0" indent="0">
              <a:lnSpc>
                <a:spcPct val="150000"/>
              </a:lnSpc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Σχεδιασμός από κοινού προγράμματος συμπερίληψης </a:t>
            </a:r>
          </a:p>
          <a:p>
            <a:pPr marL="0" indent="0">
              <a:lnSpc>
                <a:spcPct val="150000"/>
              </a:lnSpc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Συμμετέχοντες εκπαιδευτικοί: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l-G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</a:pPr>
            <a:endParaRPr lang="el-G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Μεσολόγγι: Τµήµα για τα παιδιά των μεταναστών στο 2ο Δημοτικό Σχολείο |  AgrinioPress">
            <a:extLst>
              <a:ext uri="{FF2B5EF4-FFF2-40B4-BE49-F238E27FC236}">
                <a16:creationId xmlns="" xmlns:a16="http://schemas.microsoft.com/office/drawing/2014/main" id="{53515A50-A81D-475B-8417-04126189E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224" y="1556573"/>
            <a:ext cx="3131256" cy="249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Τσίκνισε το Δημητρούκειο Δημοτικό σχολείο στο Βασιλόπουλο-Καραϊσκάκη | ΦΩΤΟ  | Φωτογραφία 7. | NewsNowgr.com">
            <a:extLst>
              <a:ext uri="{FF2B5EF4-FFF2-40B4-BE49-F238E27FC236}">
                <a16:creationId xmlns="" xmlns:a16="http://schemas.microsoft.com/office/drawing/2014/main" id="{565B9208-632C-4035-930D-2A188C049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9" r="10725"/>
          <a:stretch/>
        </p:blipFill>
        <p:spPr bwMode="auto">
          <a:xfrm>
            <a:off x="5929380" y="4149080"/>
            <a:ext cx="2794944" cy="2520799"/>
          </a:xfrm>
          <a:prstGeom prst="rect">
            <a:avLst/>
          </a:prstGeom>
          <a:solidFill>
            <a:srgbClr val="FFFFFF"/>
          </a:solidFill>
          <a:extLst/>
        </p:spPr>
      </p:pic>
      <p:pic>
        <p:nvPicPr>
          <p:cNvPr id="7" name="Εικόνα 4"/>
          <p:cNvPicPr>
            <a:picLocks noChangeAspect="1"/>
          </p:cNvPicPr>
          <p:nvPr/>
        </p:nvPicPr>
        <p:blipFill>
          <a:blip r:embed="rId5" cstate="print"/>
          <a:srcRect t="9154" r="4001" b="7357"/>
          <a:stretch>
            <a:fillRect/>
          </a:stretch>
        </p:blipFill>
        <p:spPr>
          <a:xfrm>
            <a:off x="3131840" y="0"/>
            <a:ext cx="2880320" cy="1008112"/>
          </a:xfrm>
          <a:prstGeom prst="rect">
            <a:avLst/>
          </a:prstGeom>
        </p:spPr>
      </p:pic>
      <p:pic>
        <p:nvPicPr>
          <p:cNvPr id="9" name="Εικόνα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6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2276872"/>
            <a:ext cx="8136904" cy="4386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Συμμετοχή μαθητών του ειδικού σχολείου σε συγκεκριμένα μαθήματα (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π.χ. Γυμναστική, Εικαστικά κ.α.)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γενικού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σχολείου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 συνοδεία/υποστήριξη των εκπαιδευτικών τους </a:t>
            </a:r>
          </a:p>
          <a:p>
            <a:pPr marL="0" indent="0" algn="just">
              <a:lnSpc>
                <a:spcPct val="150000"/>
              </a:lnSpc>
              <a:buClr>
                <a:schemeClr val="tx2">
                  <a:lumMod val="50000"/>
                </a:schemeClr>
              </a:buClr>
              <a:buNone/>
            </a:pPr>
            <a:endParaRPr lang="el-G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  κοινωνικών δεξιοτήτων μέσα από την επαφή και τις κοινές δράσεις των μαθητών Ειδικού και Γενικού σχολείου στο διάλειμμα  (κοινό προαύλιο) 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14384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chemeClr val="tx2"/>
                </a:solidFill>
              </a:rPr>
              <a:t>Το πρόγραμμα της  Συμπερίληψης </a:t>
            </a:r>
            <a:br>
              <a:rPr lang="el-GR" sz="3200" b="1" dirty="0">
                <a:solidFill>
                  <a:schemeClr val="tx2"/>
                </a:solidFill>
              </a:rPr>
            </a:br>
            <a:r>
              <a:rPr lang="el-GR" sz="3200" b="1" dirty="0">
                <a:solidFill>
                  <a:schemeClr val="tx2"/>
                </a:solidFill>
              </a:rPr>
              <a:t>στα σχολεία μας </a:t>
            </a:r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rcRect t="9154" r="4001" b="7357"/>
          <a:stretch>
            <a:fillRect/>
          </a:stretch>
        </p:blipFill>
        <p:spPr>
          <a:xfrm>
            <a:off x="3347864" y="0"/>
            <a:ext cx="2880320" cy="1008112"/>
          </a:xfrm>
          <a:prstGeom prst="rect">
            <a:avLst/>
          </a:prstGeom>
        </p:spPr>
      </p:pic>
      <p:pic>
        <p:nvPicPr>
          <p:cNvPr id="5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9644" cy="1320527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4100" b="1" dirty="0"/>
              <a:t>Σχεδιασμός και υλοποίηση </a:t>
            </a:r>
            <a:br>
              <a:rPr lang="el-GR" sz="4100" b="1" dirty="0"/>
            </a:br>
            <a:r>
              <a:rPr lang="el-GR" sz="4100" b="1" dirty="0"/>
              <a:t>κοινών  δράσεων</a:t>
            </a:r>
          </a:p>
        </p:txBody>
      </p:sp>
      <p:pic>
        <p:nvPicPr>
          <p:cNvPr id="5" name="Picture 2" descr="C:\Users\home\Downloads\IMG-8cc90489ea9f62b88e01d6492ffad64b-V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99" r="3" b="28070"/>
          <a:stretch/>
        </p:blipFill>
        <p:spPr bwMode="auto">
          <a:xfrm>
            <a:off x="676655" y="2679192"/>
            <a:ext cx="3822192" cy="3447288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  <a:extLst/>
        </p:spPr>
      </p:pic>
      <p:sp>
        <p:nvSpPr>
          <p:cNvPr id="2" name="Θέση περιεχομένου 1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4319336" cy="344728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b="1" dirty="0">
                <a:solidFill>
                  <a:srgbClr val="C00000"/>
                </a:solidFill>
              </a:rPr>
              <a:t>1</a:t>
            </a:r>
            <a:r>
              <a:rPr lang="el-GR" b="1" baseline="30000" dirty="0">
                <a:solidFill>
                  <a:srgbClr val="C00000"/>
                </a:solidFill>
              </a:rPr>
              <a:t>η</a:t>
            </a:r>
            <a:r>
              <a:rPr lang="el-GR" b="1" dirty="0">
                <a:solidFill>
                  <a:srgbClr val="C00000"/>
                </a:solidFill>
              </a:rPr>
              <a:t> δράση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«Ημέρα Σχολικού Αθλητισμού»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/>
              <a:t>Συμμετοχή  μαθητών σε κοινές  δραστηριότητες στον προαύλιο χώρο του  Ειδικού  σχολείου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b="1" dirty="0" smtClean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23 </a:t>
            </a:r>
            <a:r>
              <a:rPr lang="el-GR" b="1" dirty="0" smtClean="0">
                <a:solidFill>
                  <a:srgbClr val="C00000"/>
                </a:solidFill>
              </a:rPr>
              <a:t>Σεπτεμβρίου 2020) </a:t>
            </a:r>
            <a:endParaRPr lang="el-GR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l-GR" dirty="0"/>
          </a:p>
        </p:txBody>
      </p:sp>
      <p:pic>
        <p:nvPicPr>
          <p:cNvPr id="6" name="Εικόνα 4"/>
          <p:cNvPicPr>
            <a:picLocks noChangeAspect="1"/>
          </p:cNvPicPr>
          <p:nvPr/>
        </p:nvPicPr>
        <p:blipFill>
          <a:blip r:embed="rId3" cstate="print"/>
          <a:srcRect t="9154" r="4001" b="7357"/>
          <a:stretch>
            <a:fillRect/>
          </a:stretch>
        </p:blipFill>
        <p:spPr>
          <a:xfrm>
            <a:off x="3707904" y="0"/>
            <a:ext cx="2448272" cy="856895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9644" cy="1320527"/>
          </a:xfrm>
          <a:prstGeom prst="rect">
            <a:avLst/>
          </a:prstGeom>
        </p:spPr>
      </p:pic>
      <p:pic>
        <p:nvPicPr>
          <p:cNvPr id="8" name="Εικόνα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00392" y="222125"/>
            <a:ext cx="854075" cy="106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362</TotalTime>
  <Words>522</Words>
  <Application>Microsoft Office PowerPoint</Application>
  <PresentationFormat>Προβολή στην οθόνη (4:3)</PresentationFormat>
  <Paragraphs>71</Paragraphs>
  <Slides>14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Κυματομορφή</vt:lpstr>
      <vt:lpstr>«Σχεδιάζοντας Μία Νέα Σχολική Εκπαίδευση Για Όλους»</vt:lpstr>
      <vt:lpstr>«Σχεδιάζοντας Μία Νέα Σχολική Εκπαίδευση Για Όλους-D.A.N.sC.E for All»</vt:lpstr>
      <vt:lpstr>Σκοπός του Σχεδίου Ανάπτυξης</vt:lpstr>
      <vt:lpstr>Το Σχέδιο Ανάπτυξης εστιάζεται</vt:lpstr>
      <vt:lpstr>Στόχοι του Σχεδίου (1) </vt:lpstr>
      <vt:lpstr>Στόχοι του Σχεδίου (2) </vt:lpstr>
      <vt:lpstr>Το πρόγραμμα της  Συμπερίληψης  στα σχολεία μας </vt:lpstr>
      <vt:lpstr>Το πρόγραμμα της  Συμπερίληψης  στα σχολεία μας </vt:lpstr>
      <vt:lpstr>Σχεδιασμός και υλοποίηση  κοινών  δράσεων</vt:lpstr>
      <vt:lpstr>Παρουσίαση του PowerPoint</vt:lpstr>
      <vt:lpstr>2ο έτος εφαρμογής</vt:lpstr>
      <vt:lpstr>Ψηφιακή πλατφόρμα  e class </vt:lpstr>
      <vt:lpstr>Διάχυση αποτελεσμάτων του προγράμματος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</dc:title>
  <dc:creator>home</dc:creator>
  <cp:lastModifiedBy>home</cp:lastModifiedBy>
  <cp:revision>49</cp:revision>
  <dcterms:created xsi:type="dcterms:W3CDTF">2021-05-31T14:02:56Z</dcterms:created>
  <dcterms:modified xsi:type="dcterms:W3CDTF">2021-06-07T11:35:30Z</dcterms:modified>
</cp:coreProperties>
</file>