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26" roundtripDataSignature="AMtx7mhZzFpSpQu8aANnT7sO0M8PS1ZsQ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a20877a22c8acbd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a20877a22c8acbd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 name="Shape 9"/>
        <p:cNvGrpSpPr/>
        <p:nvPr/>
      </p:nvGrpSpPr>
      <p:grpSpPr>
        <a:xfrm>
          <a:off x="0" y="0"/>
          <a:ext cx="0" cy="0"/>
          <a:chOff x="0" y="0"/>
          <a:chExt cx="0" cy="0"/>
        </a:xfrm>
      </p:grpSpPr>
      <p:sp>
        <p:nvSpPr>
          <p:cNvPr id="10" name="Google Shape;10;p2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1" name="Google Shape;11;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 name="Google Shape;14;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5" name="Google Shape;1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 name="Google Shape;18;p2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2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 name="Google Shape;2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2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2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 name="Google Shape;2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2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3" name="Google Shape;33;p2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4" name="Google Shape;3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2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7" name="Google Shape;37;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2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1" name="Google Shape;41;p2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2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3" name="Google Shape;4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l"/>
              <a:t>Μπαϊράκι Λόντου</a:t>
            </a:r>
            <a:endParaRPr/>
          </a:p>
        </p:txBody>
      </p:sp>
      <p:pic>
        <p:nvPicPr>
          <p:cNvPr id="55" name="Google Shape;55;p1"/>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l"/>
              <a:t>Καριοφίλια</a:t>
            </a:r>
            <a:endParaRPr/>
          </a:p>
        </p:txBody>
      </p:sp>
      <p:sp>
        <p:nvSpPr>
          <p:cNvPr id="111" name="Google Shape;111;p10"/>
          <p:cNvSpPr txBox="1"/>
          <p:nvPr/>
        </p:nvSpPr>
        <p:spPr>
          <a:xfrm>
            <a:off x="914400" y="2143663"/>
            <a:ext cx="73152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2" name="Google Shape;112;p10"/>
          <p:cNvPicPr preferRelativeResize="0"/>
          <p:nvPr/>
        </p:nvPicPr>
        <p:blipFill rotWithShape="1">
          <a:blip r:embed="rId3">
            <a:alphaModFix/>
          </a:blip>
          <a:srcRect b="0" l="0" r="0" t="0"/>
          <a:stretch/>
        </p:blipFill>
        <p:spPr>
          <a:xfrm>
            <a:off x="119575" y="146250"/>
            <a:ext cx="6190927" cy="40843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l"/>
              <a:t>Αντίγραφο φορεσιάς Λόντου βασισμένο σε γκραβούρες </a:t>
            </a:r>
            <a:endParaRPr/>
          </a:p>
        </p:txBody>
      </p:sp>
      <p:pic>
        <p:nvPicPr>
          <p:cNvPr id="118" name="Google Shape;118;p11"/>
          <p:cNvPicPr preferRelativeResize="0"/>
          <p:nvPr/>
        </p:nvPicPr>
        <p:blipFill rotWithShape="1">
          <a:blip r:embed="rId3">
            <a:alphaModFix/>
          </a:blip>
          <a:srcRect b="0" l="0" r="0" t="0"/>
          <a:stretch/>
        </p:blipFill>
        <p:spPr>
          <a:xfrm>
            <a:off x="152400" y="152400"/>
            <a:ext cx="5743075" cy="3925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t/>
            </a:r>
            <a:endParaRPr/>
          </a:p>
        </p:txBody>
      </p:sp>
      <p:pic>
        <p:nvPicPr>
          <p:cNvPr id="124" name="Google Shape;124;p12"/>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t/>
            </a:r>
            <a:endParaRPr/>
          </a:p>
        </p:txBody>
      </p:sp>
      <p:pic>
        <p:nvPicPr>
          <p:cNvPr id="130" name="Google Shape;130;p13"/>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t/>
            </a:r>
            <a:endParaRPr/>
          </a:p>
        </p:txBody>
      </p:sp>
      <p:pic>
        <p:nvPicPr>
          <p:cNvPr id="136" name="Google Shape;136;p14"/>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t/>
            </a:r>
            <a:endParaRPr/>
          </a:p>
        </p:txBody>
      </p:sp>
      <p:pic>
        <p:nvPicPr>
          <p:cNvPr id="142" name="Google Shape;142;p15"/>
          <p:cNvPicPr preferRelativeResize="0"/>
          <p:nvPr/>
        </p:nvPicPr>
        <p:blipFill rotWithShape="1">
          <a:blip r:embed="rId3">
            <a:alphaModFix/>
          </a:blip>
          <a:srcRect b="0" l="0" r="0" t="8095"/>
          <a:stretch/>
        </p:blipFill>
        <p:spPr>
          <a:xfrm>
            <a:off x="152400" y="470325"/>
            <a:ext cx="5234379" cy="3607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t/>
            </a:r>
            <a:endParaRPr/>
          </a:p>
        </p:txBody>
      </p:sp>
      <p:pic>
        <p:nvPicPr>
          <p:cNvPr id="148" name="Google Shape;148;p16"/>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t/>
            </a:r>
            <a:endParaRPr/>
          </a:p>
        </p:txBody>
      </p:sp>
      <p:pic>
        <p:nvPicPr>
          <p:cNvPr id="154" name="Google Shape;154;p17"/>
          <p:cNvPicPr preferRelativeResize="0"/>
          <p:nvPr/>
        </p:nvPicPr>
        <p:blipFill rotWithShape="1">
          <a:blip r:embed="rId3">
            <a:alphaModFix/>
          </a:blip>
          <a:srcRect b="0" l="0" r="0" t="11024"/>
          <a:stretch/>
        </p:blipFill>
        <p:spPr>
          <a:xfrm>
            <a:off x="152400" y="585175"/>
            <a:ext cx="5234379" cy="34930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t/>
            </a:r>
            <a:endParaRPr/>
          </a:p>
        </p:txBody>
      </p:sp>
      <p:pic>
        <p:nvPicPr>
          <p:cNvPr id="160" name="Google Shape;160;p18"/>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l"/>
              <a:t>Φορεσιά-αρματωσιά αγωνιστών 1821</a:t>
            </a:r>
            <a:endParaRPr/>
          </a:p>
        </p:txBody>
      </p:sp>
      <p:sp>
        <p:nvSpPr>
          <p:cNvPr id="166" name="Google Shape;166;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l"/>
              <a:t>Το υλικό που περιλαμβάνεται στο αρχείο μας παραχωρήθηκε από το σύλλογο ιστορικής αναβίωσης Βοστίτσα 1821. Το έργο τους είναι σπουδαίο! Ευχαριστούμε πολύ το Δ.Σ του συλλόγου για τη φιλοξενία και την ξενάγηση στο χώρο της έκθεσης.</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l"/>
              <a:t>Μπαϊράκι Φιλικής Εταιρείας</a:t>
            </a:r>
            <a:endParaRPr/>
          </a:p>
        </p:txBody>
      </p:sp>
      <p:pic>
        <p:nvPicPr>
          <p:cNvPr id="61" name="Google Shape;61;p2"/>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a20877a22c8acbd_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2" name="Google Shape;172;ga20877a22c8acbd_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l"/>
              <a:t>Υπεύθυνη εκπαιδευτικός:</a:t>
            </a:r>
            <a:endParaRPr/>
          </a:p>
          <a:p>
            <a:pPr indent="0" lvl="0" marL="0" rtl="0" algn="l">
              <a:spcBef>
                <a:spcPts val="0"/>
              </a:spcBef>
              <a:spcAft>
                <a:spcPts val="0"/>
              </a:spcAft>
              <a:buNone/>
            </a:pPr>
            <a:r>
              <a:rPr lang="el"/>
              <a:t>Μανωλοπούλου Αικατερίνη</a:t>
            </a:r>
            <a:endParaRPr/>
          </a:p>
        </p:txBody>
      </p:sp>
      <p:sp>
        <p:nvSpPr>
          <p:cNvPr id="173" name="Google Shape;173;ga20877a22c8acbd_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l"/>
              <a:t>Συμμετέχοντες </a:t>
            </a:r>
            <a:r>
              <a:rPr lang="el"/>
              <a:t>μαθητές </a:t>
            </a:r>
            <a:endParaRPr/>
          </a:p>
          <a:p>
            <a:pPr indent="0" lvl="0" marL="0" rtl="0" algn="l">
              <a:spcBef>
                <a:spcPts val="0"/>
              </a:spcBef>
              <a:spcAft>
                <a:spcPts val="0"/>
              </a:spcAft>
              <a:buNone/>
            </a:pPr>
            <a:r>
              <a:rPr lang="el"/>
              <a:t>Παπαλεωνιδοπούλου Ευθυμία </a:t>
            </a:r>
            <a:endParaRPr/>
          </a:p>
          <a:p>
            <a:pPr indent="0" lvl="0" marL="0" rtl="0" algn="l">
              <a:spcBef>
                <a:spcPts val="0"/>
              </a:spcBef>
              <a:spcAft>
                <a:spcPts val="0"/>
              </a:spcAft>
              <a:buNone/>
            </a:pPr>
            <a:r>
              <a:rPr lang="el"/>
              <a:t>Γούτου Δήμητρα</a:t>
            </a:r>
            <a:endParaRPr/>
          </a:p>
          <a:p>
            <a:pPr indent="0" lvl="0" marL="0" rtl="0" algn="l">
              <a:spcBef>
                <a:spcPts val="0"/>
              </a:spcBef>
              <a:spcAft>
                <a:spcPts val="0"/>
              </a:spcAft>
              <a:buNone/>
            </a:pPr>
            <a:r>
              <a:rPr lang="el"/>
              <a:t>Βλάχος Μάριος</a:t>
            </a:r>
            <a:endParaRPr/>
          </a:p>
          <a:p>
            <a:pPr indent="0" lvl="0" marL="0" rtl="0" algn="l">
              <a:spcBef>
                <a:spcPts val="0"/>
              </a:spcBef>
              <a:spcAft>
                <a:spcPts val="0"/>
              </a:spcAft>
              <a:buNone/>
            </a:pPr>
            <a:r>
              <a:rPr lang="el"/>
              <a:t>Ντόι Πέτρος</a:t>
            </a:r>
            <a:endParaRPr/>
          </a:p>
          <a:p>
            <a:pPr indent="0" lvl="0" marL="0" rtl="0" algn="l">
              <a:spcBef>
                <a:spcPts val="0"/>
              </a:spcBef>
              <a:spcAft>
                <a:spcPts val="0"/>
              </a:spcAft>
              <a:buNone/>
            </a:pPr>
            <a:r>
              <a:rPr lang="el"/>
              <a:t>Οικονόμου Δανάη</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l"/>
              <a:t>Μπαϊράκι Υψηλάντη</a:t>
            </a:r>
            <a:endParaRPr/>
          </a:p>
        </p:txBody>
      </p:sp>
      <p:pic>
        <p:nvPicPr>
          <p:cNvPr id="67" name="Google Shape;67;p3"/>
          <p:cNvPicPr preferRelativeResize="0"/>
          <p:nvPr/>
        </p:nvPicPr>
        <p:blipFill rotWithShape="1">
          <a:blip r:embed="rId3">
            <a:alphaModFix/>
          </a:blip>
          <a:srcRect b="5910" l="147640" r="-147639" t="-5910"/>
          <a:stretch/>
        </p:blipFill>
        <p:spPr>
          <a:xfrm>
            <a:off x="5446194" y="245371"/>
            <a:ext cx="3452431" cy="2589323"/>
          </a:xfrm>
          <a:prstGeom prst="rect">
            <a:avLst/>
          </a:prstGeom>
          <a:noFill/>
          <a:ln>
            <a:noFill/>
          </a:ln>
        </p:spPr>
      </p:pic>
      <p:pic>
        <p:nvPicPr>
          <p:cNvPr id="68" name="Google Shape;68;p3"/>
          <p:cNvPicPr preferRelativeResize="0"/>
          <p:nvPr/>
        </p:nvPicPr>
        <p:blipFill rotWithShape="1">
          <a:blip r:embed="rId3">
            <a:alphaModFix/>
          </a:blip>
          <a:srcRect b="0" l="0" r="0" t="0"/>
          <a:stretch/>
        </p:blipFill>
        <p:spPr>
          <a:xfrm>
            <a:off x="152400" y="152400"/>
            <a:ext cx="5141396" cy="385604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l"/>
              <a:t>Μαχαίρια: τα συγκεκριμένα είναι λευκαδίτικα και περσικά.</a:t>
            </a:r>
            <a:endParaRPr/>
          </a:p>
        </p:txBody>
      </p:sp>
      <p:pic>
        <p:nvPicPr>
          <p:cNvPr id="74" name="Google Shape;74;p4"/>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pic>
        <p:nvPicPr>
          <p:cNvPr id="75" name="Google Shape;75;p4"/>
          <p:cNvPicPr preferRelativeResize="0"/>
          <p:nvPr/>
        </p:nvPicPr>
        <p:blipFill rotWithShape="1">
          <a:blip r:embed="rId4">
            <a:alphaModFix/>
          </a:blip>
          <a:srcRect b="0" l="0" r="0" t="0"/>
          <a:stretch/>
        </p:blipFill>
        <p:spPr>
          <a:xfrm>
            <a:off x="5539175" y="152400"/>
            <a:ext cx="3452423" cy="39257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l"/>
              <a:t>Γιαταγάνια </a:t>
            </a:r>
            <a:endParaRPr/>
          </a:p>
        </p:txBody>
      </p:sp>
      <p:pic>
        <p:nvPicPr>
          <p:cNvPr id="81" name="Google Shape;81;p5"/>
          <p:cNvPicPr preferRelativeResize="0"/>
          <p:nvPr/>
        </p:nvPicPr>
        <p:blipFill rotWithShape="1">
          <a:blip r:embed="rId3">
            <a:alphaModFix/>
          </a:blip>
          <a:srcRect b="0" l="0" r="0" t="0"/>
          <a:stretch/>
        </p:blipFill>
        <p:spPr>
          <a:xfrm>
            <a:off x="152400" y="152400"/>
            <a:ext cx="5234365" cy="39257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l"/>
              <a:t>Πάλες</a:t>
            </a:r>
            <a:endParaRPr/>
          </a:p>
        </p:txBody>
      </p:sp>
      <p:pic>
        <p:nvPicPr>
          <p:cNvPr id="87" name="Google Shape;87;p6"/>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l"/>
              <a:t>Μπαλάσκα: ζώνη με τοκάδες </a:t>
            </a:r>
            <a:endParaRPr/>
          </a:p>
        </p:txBody>
      </p:sp>
      <p:pic>
        <p:nvPicPr>
          <p:cNvPr id="93" name="Google Shape;93;p7"/>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800"/>
              <a:buNone/>
            </a:pPr>
            <a:r>
              <a:rPr lang="el"/>
              <a:t>Σελάχι: θήκη για τα όπλα</a:t>
            </a:r>
            <a:endParaRPr/>
          </a:p>
        </p:txBody>
      </p:sp>
      <p:pic>
        <p:nvPicPr>
          <p:cNvPr id="99" name="Google Shape;99;p8"/>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fontScale="92500" lnSpcReduction="20000"/>
          </a:bodyPr>
          <a:lstStyle/>
          <a:p>
            <a:pPr indent="0" lvl="0" marL="0" rtl="0" algn="l">
              <a:lnSpc>
                <a:spcPct val="100000"/>
              </a:lnSpc>
              <a:spcBef>
                <a:spcPts val="0"/>
              </a:spcBef>
              <a:spcAft>
                <a:spcPts val="0"/>
              </a:spcAft>
              <a:buSzPct val="108108"/>
              <a:buNone/>
            </a:pPr>
            <a:r>
              <a:rPr lang="el"/>
              <a:t>Μεδουλάρι: δοχείο για το μεδούλι ή το λίπος, που το χρησιμοποιούσαν για τη συντήρηση των όπλων</a:t>
            </a:r>
            <a:endParaRPr/>
          </a:p>
        </p:txBody>
      </p:sp>
      <p:pic>
        <p:nvPicPr>
          <p:cNvPr id="105" name="Google Shape;105;p9"/>
          <p:cNvPicPr preferRelativeResize="0"/>
          <p:nvPr/>
        </p:nvPicPr>
        <p:blipFill rotWithShape="1">
          <a:blip r:embed="rId3">
            <a:alphaModFix/>
          </a:blip>
          <a:srcRect b="0" l="0" r="0" t="0"/>
          <a:stretch/>
        </p:blipFill>
        <p:spPr>
          <a:xfrm>
            <a:off x="152400" y="152400"/>
            <a:ext cx="5234363" cy="392577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